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82" r:id="rId3"/>
    <p:sldId id="283" r:id="rId4"/>
    <p:sldId id="288" r:id="rId5"/>
    <p:sldId id="262" r:id="rId6"/>
    <p:sldId id="263" r:id="rId7"/>
    <p:sldId id="264" r:id="rId8"/>
    <p:sldId id="274" r:id="rId9"/>
    <p:sldId id="275" r:id="rId10"/>
    <p:sldId id="276" r:id="rId11"/>
    <p:sldId id="267" r:id="rId12"/>
    <p:sldId id="268" r:id="rId13"/>
    <p:sldId id="269" r:id="rId14"/>
    <p:sldId id="270" r:id="rId15"/>
    <p:sldId id="280" r:id="rId16"/>
    <p:sldId id="278"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CF2A"/>
    <a:srgbClr val="65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5872"/>
  </p:normalViewPr>
  <p:slideViewPr>
    <p:cSldViewPr snapToGrid="0">
      <p:cViewPr varScale="1">
        <p:scale>
          <a:sx n="88" d="100"/>
          <a:sy n="88" d="100"/>
        </p:scale>
        <p:origin x="17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xiao1/Desktop/Sumer2023/Thu%20MGMT%206300T/Presentation%201/Presentation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xiao1/Desktop/Sumer2023/Thu%20MGMT%206300T/Presentation%201/Presentation1.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r>
              <a:rPr lang="en-US" sz="1100" baseline="0" dirty="0"/>
              <a:t>NUMBER OF </a:t>
            </a:r>
            <a:r>
              <a:rPr lang="en-US" sz="1100" dirty="0"/>
              <a:t>BREWERIES</a:t>
            </a:r>
            <a:br>
              <a:rPr lang="en-US" sz="1100" dirty="0"/>
            </a:br>
            <a:r>
              <a:rPr lang="en-US" sz="1100" dirty="0"/>
              <a:t>IN CANADA 2015-2020</a:t>
            </a: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endParaRPr lang="en-US"/>
        </a:p>
      </c:txPr>
    </c:title>
    <c:autoTitleDeleted val="0"/>
    <c:plotArea>
      <c:layout/>
      <c:barChart>
        <c:barDir val="col"/>
        <c:grouping val="clustered"/>
        <c:varyColors val="0"/>
        <c:ser>
          <c:idx val="0"/>
          <c:order val="0"/>
          <c:tx>
            <c:strRef>
              <c:f>Sheet1!$A$3</c:f>
              <c:strCache>
                <c:ptCount val="1"/>
                <c:pt idx="0">
                  <c:v>NUMBER OF BREWERIES</c:v>
                </c:pt>
              </c:strCache>
            </c:strRef>
          </c:tx>
          <c:spPr>
            <a:solidFill>
              <a:srgbClr val="82CF2A"/>
            </a:solidFill>
            <a:ln>
              <a:noFill/>
            </a:ln>
            <a:effectLst/>
          </c:spPr>
          <c:invertIfNegative val="0"/>
          <c:cat>
            <c:numRef>
              <c:f>Sheet1!$B$2:$G$2</c:f>
              <c:numCache>
                <c:formatCode>General</c:formatCode>
                <c:ptCount val="6"/>
                <c:pt idx="0">
                  <c:v>2015</c:v>
                </c:pt>
                <c:pt idx="1">
                  <c:v>2016</c:v>
                </c:pt>
                <c:pt idx="2">
                  <c:v>2017</c:v>
                </c:pt>
                <c:pt idx="3">
                  <c:v>2018</c:v>
                </c:pt>
                <c:pt idx="4">
                  <c:v>2019</c:v>
                </c:pt>
                <c:pt idx="5">
                  <c:v>2020</c:v>
                </c:pt>
              </c:numCache>
            </c:numRef>
          </c:cat>
          <c:val>
            <c:numRef>
              <c:f>Sheet1!$B$3:$G$3</c:f>
              <c:numCache>
                <c:formatCode>_(* #,##0_);_(* \(#,##0\);_(* "-"_);_(@_)</c:formatCode>
                <c:ptCount val="6"/>
                <c:pt idx="0">
                  <c:v>564</c:v>
                </c:pt>
                <c:pt idx="1">
                  <c:v>695</c:v>
                </c:pt>
                <c:pt idx="2">
                  <c:v>817</c:v>
                </c:pt>
                <c:pt idx="3">
                  <c:v>995</c:v>
                </c:pt>
                <c:pt idx="4">
                  <c:v>1123</c:v>
                </c:pt>
                <c:pt idx="5">
                  <c:v>1210</c:v>
                </c:pt>
              </c:numCache>
            </c:numRef>
          </c:val>
          <c:extLst>
            <c:ext xmlns:c16="http://schemas.microsoft.com/office/drawing/2014/chart" uri="{C3380CC4-5D6E-409C-BE32-E72D297353CC}">
              <c16:uniqueId val="{00000000-5064-EC47-B6D9-F178957D6833}"/>
            </c:ext>
          </c:extLst>
        </c:ser>
        <c:dLbls>
          <c:showLegendKey val="0"/>
          <c:showVal val="0"/>
          <c:showCatName val="0"/>
          <c:showSerName val="0"/>
          <c:showPercent val="0"/>
          <c:showBubbleSize val="0"/>
        </c:dLbls>
        <c:gapWidth val="219"/>
        <c:overlap val="-27"/>
        <c:axId val="1115619631"/>
        <c:axId val="1115621359"/>
      </c:barChart>
      <c:catAx>
        <c:axId val="1115619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crossAx val="1115621359"/>
        <c:crosses val="autoZero"/>
        <c:auto val="1"/>
        <c:lblAlgn val="ctr"/>
        <c:lblOffset val="100"/>
        <c:noMultiLvlLbl val="0"/>
      </c:catAx>
      <c:valAx>
        <c:axId val="1115621359"/>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crossAx val="1115619631"/>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yuthaya" pitchFamily="2" charset="-34"/>
          <a:ea typeface="Ayuthaya" pitchFamily="2" charset="-34"/>
          <a:cs typeface="Ayuthaya" pitchFamily="2" charset="-34"/>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r>
              <a:rPr lang="fr-CA" sz="1100" dirty="0"/>
              <a:t>COVID IMPACT</a:t>
            </a:r>
            <a:r>
              <a:rPr lang="fr-CA" sz="1100" baseline="0" dirty="0"/>
              <a:t> ON SALES FOR</a:t>
            </a:r>
            <a:br>
              <a:rPr lang="fr-CA" sz="1100" baseline="0" dirty="0"/>
            </a:br>
            <a:r>
              <a:rPr lang="fr-CA" sz="1100" baseline="0" dirty="0"/>
              <a:t>CANADIAN BREWERIES 2019-2020</a:t>
            </a:r>
            <a:endParaRPr lang="fr-CA"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endParaRPr lang="en-US"/>
        </a:p>
      </c:txPr>
    </c:title>
    <c:autoTitleDeleted val="0"/>
    <c:plotArea>
      <c:layout/>
      <c:barChart>
        <c:barDir val="bar"/>
        <c:grouping val="clustered"/>
        <c:varyColors val="0"/>
        <c:ser>
          <c:idx val="0"/>
          <c:order val="0"/>
          <c:spPr>
            <a:solidFill>
              <a:srgbClr val="82CF2A"/>
            </a:solidFill>
            <a:ln>
              <a:noFill/>
            </a:ln>
            <a:effectLst/>
          </c:spPr>
          <c:invertIfNegative val="0"/>
          <c:cat>
            <c:strRef>
              <c:f>Sheet1!$C$18:$C$24</c:f>
              <c:strCache>
                <c:ptCount val="7"/>
                <c:pt idx="0">
                  <c:v>Down by 50% +</c:v>
                </c:pt>
                <c:pt idx="1">
                  <c:v>Down by 25%</c:v>
                </c:pt>
                <c:pt idx="2">
                  <c:v>Down by 10%</c:v>
                </c:pt>
                <c:pt idx="3">
                  <c:v>About the same</c:v>
                </c:pt>
                <c:pt idx="4">
                  <c:v>Up by 10%</c:v>
                </c:pt>
                <c:pt idx="5">
                  <c:v>Up by 25%</c:v>
                </c:pt>
                <c:pt idx="6">
                  <c:v>Up by 50% +</c:v>
                </c:pt>
              </c:strCache>
            </c:strRef>
          </c:cat>
          <c:val>
            <c:numRef>
              <c:f>Sheet1!$D$18:$D$24</c:f>
              <c:numCache>
                <c:formatCode>0.0%</c:formatCode>
                <c:ptCount val="7"/>
                <c:pt idx="0">
                  <c:v>0.439</c:v>
                </c:pt>
                <c:pt idx="1">
                  <c:v>0.253</c:v>
                </c:pt>
                <c:pt idx="2">
                  <c:v>0.104</c:v>
                </c:pt>
                <c:pt idx="3">
                  <c:v>8.6999999999999994E-2</c:v>
                </c:pt>
                <c:pt idx="4">
                  <c:v>4.4999999999999998E-2</c:v>
                </c:pt>
                <c:pt idx="5">
                  <c:v>3.5000000000000003E-2</c:v>
                </c:pt>
                <c:pt idx="6">
                  <c:v>3.7999999999999999E-2</c:v>
                </c:pt>
              </c:numCache>
            </c:numRef>
          </c:val>
          <c:extLst>
            <c:ext xmlns:c16="http://schemas.microsoft.com/office/drawing/2014/chart" uri="{C3380CC4-5D6E-409C-BE32-E72D297353CC}">
              <c16:uniqueId val="{00000000-DFF9-FE4E-92FC-45959C3119DC}"/>
            </c:ext>
          </c:extLst>
        </c:ser>
        <c:dLbls>
          <c:showLegendKey val="0"/>
          <c:showVal val="0"/>
          <c:showCatName val="0"/>
          <c:showSerName val="0"/>
          <c:showPercent val="0"/>
          <c:showBubbleSize val="0"/>
        </c:dLbls>
        <c:gapWidth val="182"/>
        <c:axId val="1115092655"/>
        <c:axId val="1138297919"/>
      </c:barChart>
      <c:catAx>
        <c:axId val="11150926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crossAx val="1138297919"/>
        <c:crosses val="autoZero"/>
        <c:auto val="1"/>
        <c:lblAlgn val="ctr"/>
        <c:lblOffset val="100"/>
        <c:noMultiLvlLbl val="0"/>
      </c:catAx>
      <c:valAx>
        <c:axId val="11382979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crossAx val="1115092655"/>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yuthaya" pitchFamily="2" charset="-34"/>
          <a:ea typeface="Ayuthaya" pitchFamily="2" charset="-34"/>
          <a:cs typeface="Ayuthaya" pitchFamily="2" charset="-34"/>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r>
              <a:rPr lang="en-US" sz="1100" dirty="0">
                <a:latin typeface="Ayuthaya" pitchFamily="2" charset="-34"/>
                <a:ea typeface="Ayuthaya" pitchFamily="2" charset="-34"/>
                <a:cs typeface="Ayuthaya" pitchFamily="2" charset="-34"/>
              </a:rPr>
              <a:t>Beer Industry</a:t>
            </a:r>
            <a:r>
              <a:rPr lang="zh-CN" altLang="en-US" sz="1100" dirty="0">
                <a:latin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sales</a:t>
            </a:r>
            <a:r>
              <a:rPr lang="zh-CN" altLang="en-US" sz="1100" dirty="0">
                <a:latin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in</a:t>
            </a:r>
            <a:r>
              <a:rPr lang="zh-CN" altLang="en-US" sz="1100" baseline="0" dirty="0">
                <a:latin typeface="Ayuthaya" pitchFamily="2" charset="-34"/>
                <a:cs typeface="Ayuthaya" pitchFamily="2" charset="-34"/>
              </a:rPr>
              <a:t> </a:t>
            </a:r>
            <a:r>
              <a:rPr lang="en-US" altLang="zh-CN" sz="1100" baseline="0" dirty="0">
                <a:latin typeface="Ayuthaya" pitchFamily="2" charset="-34"/>
                <a:ea typeface="Ayuthaya" pitchFamily="2" charset="-34"/>
                <a:cs typeface="Ayuthaya" pitchFamily="2" charset="-34"/>
              </a:rPr>
              <a:t>Canada</a:t>
            </a:r>
            <a:endParaRPr lang="en-US" sz="1100" dirty="0">
              <a:latin typeface="Ayuthaya" pitchFamily="2" charset="-34"/>
              <a:ea typeface="Ayuthaya" pitchFamily="2" charset="-34"/>
              <a:cs typeface="Ayuthaya" pitchFamily="2" charset="-34"/>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yuthaya" pitchFamily="2" charset="-34"/>
              <a:ea typeface="Ayuthaya" pitchFamily="2" charset="-34"/>
              <a:cs typeface="Ayuthaya" pitchFamily="2" charset="-34"/>
            </a:defRPr>
          </a:pPr>
          <a:endParaRPr lang="en-US"/>
        </a:p>
      </c:txPr>
    </c:title>
    <c:autoTitleDeleted val="0"/>
    <c:plotArea>
      <c:layout/>
      <c:lineChart>
        <c:grouping val="standard"/>
        <c:varyColors val="0"/>
        <c:ser>
          <c:idx val="0"/>
          <c:order val="0"/>
          <c:tx>
            <c:strRef>
              <c:f>Sheet1!$M$38</c:f>
              <c:strCache>
                <c:ptCount val="1"/>
                <c:pt idx="0">
                  <c:v>Beer Industry</c:v>
                </c:pt>
              </c:strCache>
            </c:strRef>
          </c:tx>
          <c:spPr>
            <a:ln w="28575" cap="rnd">
              <a:solidFill>
                <a:schemeClr val="accent1"/>
              </a:solidFill>
              <a:round/>
            </a:ln>
            <a:effectLst/>
          </c:spPr>
          <c:marker>
            <c:symbol val="none"/>
          </c:marker>
          <c:dPt>
            <c:idx val="1"/>
            <c:marker>
              <c:symbol val="none"/>
            </c:marker>
            <c:bubble3D val="0"/>
            <c:spPr>
              <a:ln w="28575" cap="rnd">
                <a:solidFill>
                  <a:srgbClr val="82CF2A"/>
                </a:solidFill>
                <a:round/>
              </a:ln>
              <a:effectLst/>
            </c:spPr>
            <c:extLst>
              <c:ext xmlns:c16="http://schemas.microsoft.com/office/drawing/2014/chart" uri="{C3380CC4-5D6E-409C-BE32-E72D297353CC}">
                <c16:uniqueId val="{00000005-5BEE-EC4A-8A17-A9F8268DF1CF}"/>
              </c:ext>
            </c:extLst>
          </c:dPt>
          <c:dPt>
            <c:idx val="2"/>
            <c:marker>
              <c:symbol val="none"/>
            </c:marker>
            <c:bubble3D val="0"/>
            <c:spPr>
              <a:ln w="28575" cap="rnd">
                <a:solidFill>
                  <a:srgbClr val="82CF2A"/>
                </a:solidFill>
                <a:round/>
              </a:ln>
              <a:effectLst/>
            </c:spPr>
            <c:extLst>
              <c:ext xmlns:c16="http://schemas.microsoft.com/office/drawing/2014/chart" uri="{C3380CC4-5D6E-409C-BE32-E72D297353CC}">
                <c16:uniqueId val="{00000001-5BEE-EC4A-8A17-A9F8268DF1CF}"/>
              </c:ext>
            </c:extLst>
          </c:dPt>
          <c:dPt>
            <c:idx val="3"/>
            <c:marker>
              <c:symbol val="none"/>
            </c:marker>
            <c:bubble3D val="0"/>
            <c:spPr>
              <a:ln w="28575" cap="rnd">
                <a:solidFill>
                  <a:srgbClr val="82CF2A"/>
                </a:solidFill>
                <a:round/>
              </a:ln>
              <a:effectLst/>
            </c:spPr>
            <c:extLst>
              <c:ext xmlns:c16="http://schemas.microsoft.com/office/drawing/2014/chart" uri="{C3380CC4-5D6E-409C-BE32-E72D297353CC}">
                <c16:uniqueId val="{00000002-5BEE-EC4A-8A17-A9F8268DF1CF}"/>
              </c:ext>
            </c:extLst>
          </c:dPt>
          <c:dPt>
            <c:idx val="4"/>
            <c:marker>
              <c:symbol val="none"/>
            </c:marker>
            <c:bubble3D val="0"/>
            <c:spPr>
              <a:ln w="28575" cap="rnd">
                <a:solidFill>
                  <a:srgbClr val="82CF2A"/>
                </a:solidFill>
                <a:round/>
              </a:ln>
              <a:effectLst/>
            </c:spPr>
            <c:extLst>
              <c:ext xmlns:c16="http://schemas.microsoft.com/office/drawing/2014/chart" uri="{C3380CC4-5D6E-409C-BE32-E72D297353CC}">
                <c16:uniqueId val="{00000003-5BEE-EC4A-8A17-A9F8268DF1CF}"/>
              </c:ext>
            </c:extLst>
          </c:dPt>
          <c:dPt>
            <c:idx val="5"/>
            <c:marker>
              <c:symbol val="none"/>
            </c:marker>
            <c:bubble3D val="0"/>
            <c:spPr>
              <a:ln w="28575" cap="rnd">
                <a:solidFill>
                  <a:srgbClr val="82CF2A"/>
                </a:solidFill>
                <a:round/>
              </a:ln>
              <a:effectLst/>
            </c:spPr>
            <c:extLst>
              <c:ext xmlns:c16="http://schemas.microsoft.com/office/drawing/2014/chart" uri="{C3380CC4-5D6E-409C-BE32-E72D297353CC}">
                <c16:uniqueId val="{00000004-5BEE-EC4A-8A17-A9F8268DF1CF}"/>
              </c:ext>
            </c:extLst>
          </c:dPt>
          <c:cat>
            <c:numRef>
              <c:f>Sheet1!$N$37:$S$37</c:f>
              <c:numCache>
                <c:formatCode>General</c:formatCode>
                <c:ptCount val="6"/>
                <c:pt idx="0">
                  <c:v>2015</c:v>
                </c:pt>
                <c:pt idx="1">
                  <c:v>2016</c:v>
                </c:pt>
                <c:pt idx="2">
                  <c:v>2017</c:v>
                </c:pt>
                <c:pt idx="3">
                  <c:v>2018</c:v>
                </c:pt>
                <c:pt idx="4">
                  <c:v>2019</c:v>
                </c:pt>
                <c:pt idx="5">
                  <c:v>2020</c:v>
                </c:pt>
              </c:numCache>
            </c:numRef>
          </c:cat>
          <c:val>
            <c:numRef>
              <c:f>Sheet1!$N$38:$S$38</c:f>
              <c:numCache>
                <c:formatCode>#,##0</c:formatCode>
                <c:ptCount val="6"/>
                <c:pt idx="0">
                  <c:v>22501487</c:v>
                </c:pt>
                <c:pt idx="1">
                  <c:v>22396721</c:v>
                </c:pt>
                <c:pt idx="2">
                  <c:v>22155455</c:v>
                </c:pt>
                <c:pt idx="3">
                  <c:v>22083639</c:v>
                </c:pt>
                <c:pt idx="4">
                  <c:v>21411672</c:v>
                </c:pt>
                <c:pt idx="5">
                  <c:v>21118230</c:v>
                </c:pt>
              </c:numCache>
            </c:numRef>
          </c:val>
          <c:smooth val="0"/>
          <c:extLst>
            <c:ext xmlns:c16="http://schemas.microsoft.com/office/drawing/2014/chart" uri="{C3380CC4-5D6E-409C-BE32-E72D297353CC}">
              <c16:uniqueId val="{00000000-5BEE-EC4A-8A17-A9F8268DF1CF}"/>
            </c:ext>
          </c:extLst>
        </c:ser>
        <c:dLbls>
          <c:showLegendKey val="0"/>
          <c:showVal val="0"/>
          <c:showCatName val="0"/>
          <c:showSerName val="0"/>
          <c:showPercent val="0"/>
          <c:showBubbleSize val="0"/>
        </c:dLbls>
        <c:smooth val="0"/>
        <c:axId val="828243391"/>
        <c:axId val="96011727"/>
      </c:lineChart>
      <c:catAx>
        <c:axId val="828243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crossAx val="96011727"/>
        <c:crosses val="autoZero"/>
        <c:auto val="1"/>
        <c:lblAlgn val="ctr"/>
        <c:lblOffset val="100"/>
        <c:noMultiLvlLbl val="0"/>
      </c:catAx>
      <c:valAx>
        <c:axId val="960117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8243391"/>
        <c:crosses val="autoZero"/>
        <c:crossBetween val="midCat"/>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yuthaya" pitchFamily="2" charset="-34"/>
                    <a:ea typeface="Ayuthaya" pitchFamily="2" charset="-34"/>
                    <a:cs typeface="Ayuthaya" pitchFamily="2" charset="-34"/>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Ayuthaya" pitchFamily="2" charset="-34"/>
                <a:ea typeface="Ayuthaya" pitchFamily="2" charset="-34"/>
                <a:cs typeface="Ayuthaya" pitchFamily="2" charset="-34"/>
              </a:defRPr>
            </a:pPr>
            <a:r>
              <a:rPr lang="fr-CA"/>
              <a:t>HBB Revenue 2018-2020(CA$)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Ayuthaya" pitchFamily="2" charset="-34"/>
              <a:ea typeface="Ayuthaya" pitchFamily="2" charset="-34"/>
              <a:cs typeface="Ayuthaya" pitchFamily="2" charset="-34"/>
            </a:defRPr>
          </a:pPr>
          <a:endParaRPr lang="en-US"/>
        </a:p>
      </c:txPr>
    </c:title>
    <c:autoTitleDeleted val="0"/>
    <c:view3D>
      <c:rotX val="15"/>
      <c:rotY val="20"/>
      <c:depthPercent val="100"/>
      <c:rAngAx val="0"/>
    </c:view3D>
    <c:floor>
      <c:thickness val="0"/>
      <c:spPr>
        <a:pattFill prst="ltDnDiag">
          <a:fgClr>
            <a:schemeClr val="dk1">
              <a:lumMod val="15000"/>
              <a:lumOff val="85000"/>
            </a:schemeClr>
          </a:fgClr>
          <a:bgClr>
            <a:schemeClr val="lt1"/>
          </a:bgClr>
        </a:pattFill>
        <a:ln>
          <a:noFill/>
        </a:ln>
        <a:effectLst/>
        <a:sp3d/>
      </c:spPr>
    </c:floor>
    <c:sideWall>
      <c:thickness val="0"/>
      <c:spPr>
        <a:pattFill prst="ltDnDiag">
          <a:fgClr>
            <a:schemeClr val="dk1">
              <a:lumMod val="15000"/>
              <a:lumOff val="85000"/>
            </a:schemeClr>
          </a:fgClr>
          <a:bgClr>
            <a:schemeClr val="lt1"/>
          </a:bgClr>
        </a:pattFill>
        <a:ln>
          <a:noFill/>
        </a:ln>
        <a:effectLst/>
        <a:sp3d/>
      </c:spPr>
    </c:sideWall>
    <c:backWall>
      <c:thickness val="0"/>
      <c:spPr>
        <a:pattFill prst="ltDnDiag">
          <a:fgClr>
            <a:schemeClr val="dk1">
              <a:lumMod val="15000"/>
              <a:lumOff val="85000"/>
            </a:schemeClr>
          </a:fgClr>
          <a:bgClr>
            <a:schemeClr val="lt1"/>
          </a:bgClr>
        </a:pattFill>
        <a:ln>
          <a:noFill/>
        </a:ln>
        <a:effectLst/>
        <a:sp3d/>
      </c:spPr>
    </c:backWall>
    <c:plotArea>
      <c:layout/>
      <c:area3DChart>
        <c:grouping val="stacked"/>
        <c:varyColors val="0"/>
        <c:ser>
          <c:idx val="0"/>
          <c:order val="0"/>
          <c:tx>
            <c:strRef>
              <c:f>Sheet1!$D$32</c:f>
              <c:strCache>
                <c:ptCount val="1"/>
                <c:pt idx="0">
                  <c:v>Year</c:v>
                </c:pt>
              </c:strCache>
            </c:strRef>
          </c:tx>
          <c:spPr>
            <a:solidFill>
              <a:schemeClr val="accent6">
                <a:tint val="77000"/>
              </a:schemeClr>
            </a:solidFill>
            <a:ln>
              <a:noFill/>
            </a:ln>
            <a:effectLst/>
            <a:sp3d/>
          </c:spPr>
          <c:val>
            <c:numRef>
              <c:f>Sheet1!$D$33:$D$35</c:f>
              <c:numCache>
                <c:formatCode>General</c:formatCode>
                <c:ptCount val="3"/>
                <c:pt idx="0">
                  <c:v>2018</c:v>
                </c:pt>
                <c:pt idx="1">
                  <c:v>2019</c:v>
                </c:pt>
                <c:pt idx="2">
                  <c:v>2020</c:v>
                </c:pt>
              </c:numCache>
            </c:numRef>
          </c:val>
          <c:extLst>
            <c:ext xmlns:c16="http://schemas.microsoft.com/office/drawing/2014/chart" uri="{C3380CC4-5D6E-409C-BE32-E72D297353CC}">
              <c16:uniqueId val="{00000000-7AE3-2441-9C91-77BFCE9FB40E}"/>
            </c:ext>
          </c:extLst>
        </c:ser>
        <c:ser>
          <c:idx val="1"/>
          <c:order val="1"/>
          <c:tx>
            <c:strRef>
              <c:f>Sheet1!$E$32</c:f>
              <c:strCache>
                <c:ptCount val="1"/>
                <c:pt idx="0">
                  <c:v>Revenue</c:v>
                </c:pt>
              </c:strCache>
            </c:strRef>
          </c:tx>
          <c:spPr>
            <a:solidFill>
              <a:schemeClr val="accent6">
                <a:shade val="76000"/>
              </a:schemeClr>
            </a:solidFill>
            <a:ln>
              <a:noFill/>
            </a:ln>
            <a:effectLst/>
            <a:sp3d/>
          </c:spPr>
          <c:dLbls>
            <c:dLbl>
              <c:idx val="2"/>
              <c:layout>
                <c:manualLayout>
                  <c:x val="-2.777777777777777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E3-2441-9C91-77BFCE9FB40E}"/>
                </c:ext>
              </c:extLst>
            </c:dLbl>
            <c:numFmt formatCode="[$$-380A]\ #,##0_);[Red]\([$$-380A]\ #,##0\)"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val>
            <c:numRef>
              <c:f>Sheet1!$E$33:$E$35</c:f>
              <c:numCache>
                <c:formatCode>_(* #,##0.00_);_(* \(#,##0.00\);_(* "-"??_);_(@_)</c:formatCode>
                <c:ptCount val="3"/>
                <c:pt idx="0">
                  <c:v>1105235</c:v>
                </c:pt>
                <c:pt idx="1">
                  <c:v>1289200</c:v>
                </c:pt>
                <c:pt idx="2">
                  <c:v>555568</c:v>
                </c:pt>
              </c:numCache>
            </c:numRef>
          </c:val>
          <c:extLst>
            <c:ext xmlns:c16="http://schemas.microsoft.com/office/drawing/2014/chart" uri="{C3380CC4-5D6E-409C-BE32-E72D297353CC}">
              <c16:uniqueId val="{00000002-7AE3-2441-9C91-77BFCE9FB40E}"/>
            </c:ext>
          </c:extLst>
        </c:ser>
        <c:dLbls>
          <c:showLegendKey val="0"/>
          <c:showVal val="0"/>
          <c:showCatName val="0"/>
          <c:showSerName val="0"/>
          <c:showPercent val="0"/>
          <c:showBubbleSize val="0"/>
        </c:dLbls>
        <c:axId val="1512416960"/>
        <c:axId val="1512823040"/>
        <c:axId val="0"/>
      </c:area3DChart>
      <c:catAx>
        <c:axId val="1512416960"/>
        <c:scaling>
          <c:orientation val="minMax"/>
        </c:scaling>
        <c:delete val="1"/>
        <c:axPos val="b"/>
        <c:majorGridlines>
          <c:spPr>
            <a:ln w="9525" cap="flat" cmpd="sng" algn="ctr">
              <a:solidFill>
                <a:schemeClr val="dk1">
                  <a:lumMod val="15000"/>
                  <a:lumOff val="85000"/>
                </a:schemeClr>
              </a:solidFill>
              <a:round/>
            </a:ln>
            <a:effectLst/>
          </c:spPr>
        </c:majorGridlines>
        <c:majorTickMark val="none"/>
        <c:minorTickMark val="none"/>
        <c:tickLblPos val="nextTo"/>
        <c:crossAx val="1512823040"/>
        <c:crosses val="autoZero"/>
        <c:auto val="1"/>
        <c:lblAlgn val="ctr"/>
        <c:lblOffset val="100"/>
        <c:noMultiLvlLbl val="0"/>
      </c:catAx>
      <c:valAx>
        <c:axId val="151282304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Ayuthaya" pitchFamily="2" charset="-34"/>
                <a:ea typeface="Ayuthaya" pitchFamily="2" charset="-34"/>
                <a:cs typeface="Ayuthaya" pitchFamily="2" charset="-34"/>
              </a:defRPr>
            </a:pPr>
            <a:endParaRPr lang="en-US"/>
          </a:p>
        </c:txPr>
        <c:crossAx val="1512416960"/>
        <c:crosses val="autoZero"/>
        <c:crossBetween val="midCat"/>
      </c:valAx>
      <c:spPr>
        <a:solidFill>
          <a:schemeClr val="lt1"/>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Ayuthaya" pitchFamily="2" charset="-34"/>
              <a:ea typeface="Ayuthaya" pitchFamily="2" charset="-34"/>
              <a:cs typeface="Ayuthaya" pitchFamily="2" charset="-34"/>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latin typeface="Ayuthaya" pitchFamily="2" charset="-34"/>
          <a:ea typeface="Ayuthaya" pitchFamily="2" charset="-34"/>
          <a:cs typeface="Ayuthaya" pitchFamily="2" charset="-34"/>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Ayuthaya" pitchFamily="2" charset="-34"/>
                <a:ea typeface="Ayuthaya" pitchFamily="2" charset="-34"/>
                <a:cs typeface="Ayuthaya" pitchFamily="2" charset="-34"/>
              </a:defRPr>
            </a:pPr>
            <a:r>
              <a:rPr lang="fr-CA"/>
              <a:t>HBB Net Income 2018-2020(CA$)</a:t>
            </a:r>
          </a:p>
          <a:p>
            <a:pPr>
              <a:defRPr/>
            </a:pPr>
            <a:endParaRPr lang="zh-CN"/>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Sheet1!$D$32</c:f>
              <c:strCache>
                <c:ptCount val="1"/>
                <c:pt idx="0">
                  <c:v>Year</c:v>
                </c:pt>
              </c:strCache>
            </c:strRef>
          </c:tx>
          <c:spPr>
            <a:solidFill>
              <a:schemeClr val="accent6">
                <a:shade val="76000"/>
                <a:alpha val="85000"/>
              </a:schemeClr>
            </a:solidFill>
            <a:ln w="9525" cap="flat" cmpd="sng" algn="ctr">
              <a:solidFill>
                <a:schemeClr val="accent6">
                  <a:shade val="76000"/>
                  <a:lumMod val="75000"/>
                </a:schemeClr>
              </a:solidFill>
              <a:round/>
            </a:ln>
            <a:effectLst/>
            <a:sp3d contourW="9525">
              <a:contourClr>
                <a:schemeClr val="accent6">
                  <a:shade val="76000"/>
                  <a:lumMod val="75000"/>
                </a:schemeClr>
              </a:contourClr>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Sheet1!$D$33:$D$35</c:f>
              <c:numCache>
                <c:formatCode>General</c:formatCode>
                <c:ptCount val="3"/>
                <c:pt idx="0">
                  <c:v>2018</c:v>
                </c:pt>
                <c:pt idx="1">
                  <c:v>2019</c:v>
                </c:pt>
                <c:pt idx="2">
                  <c:v>2020</c:v>
                </c:pt>
              </c:numCache>
            </c:numRef>
          </c:val>
          <c:extLst>
            <c:ext xmlns:c16="http://schemas.microsoft.com/office/drawing/2014/chart" uri="{C3380CC4-5D6E-409C-BE32-E72D297353CC}">
              <c16:uniqueId val="{00000000-E492-7D46-9703-557BF0124711}"/>
            </c:ext>
          </c:extLst>
        </c:ser>
        <c:ser>
          <c:idx val="1"/>
          <c:order val="1"/>
          <c:tx>
            <c:strRef>
              <c:f>Sheet1!$G$32</c:f>
              <c:strCache>
                <c:ptCount val="1"/>
                <c:pt idx="0">
                  <c:v>Net Income</c:v>
                </c:pt>
              </c:strCache>
            </c:strRef>
          </c:tx>
          <c:spPr>
            <a:solidFill>
              <a:schemeClr val="accent6">
                <a:tint val="77000"/>
                <a:alpha val="85000"/>
              </a:schemeClr>
            </a:solidFill>
            <a:ln w="9525" cap="flat" cmpd="sng" algn="ctr">
              <a:solidFill>
                <a:schemeClr val="accent6">
                  <a:tint val="77000"/>
                  <a:lumMod val="75000"/>
                </a:schemeClr>
              </a:solidFill>
              <a:round/>
            </a:ln>
            <a:effectLst/>
            <a:sp3d contourW="9525">
              <a:contourClr>
                <a:schemeClr val="accent6">
                  <a:tint val="77000"/>
                  <a:lumMod val="75000"/>
                </a:schemeClr>
              </a:contourClr>
            </a:sp3d>
          </c:spPr>
          <c:invertIfNegative val="0"/>
          <c:dPt>
            <c:idx val="0"/>
            <c:invertIfNegative val="0"/>
            <c:bubble3D val="0"/>
            <c:spPr>
              <a:solidFill>
                <a:schemeClr val="accent6">
                  <a:lumMod val="75000"/>
                  <a:alpha val="85000"/>
                </a:schemeClr>
              </a:solidFill>
              <a:ln w="9525" cap="flat" cmpd="sng" algn="ctr">
                <a:solidFill>
                  <a:schemeClr val="accent6">
                    <a:tint val="77000"/>
                    <a:lumMod val="75000"/>
                  </a:schemeClr>
                </a:solidFill>
                <a:round/>
              </a:ln>
              <a:effectLst/>
              <a:sp3d contourW="9525">
                <a:contourClr>
                  <a:schemeClr val="accent6">
                    <a:tint val="77000"/>
                    <a:lumMod val="75000"/>
                  </a:schemeClr>
                </a:contourClr>
              </a:sp3d>
            </c:spPr>
            <c:extLst>
              <c:ext xmlns:c16="http://schemas.microsoft.com/office/drawing/2014/chart" uri="{C3380CC4-5D6E-409C-BE32-E72D297353CC}">
                <c16:uniqueId val="{00000004-E492-7D46-9703-557BF0124711}"/>
              </c:ext>
            </c:extLst>
          </c:dPt>
          <c:dPt>
            <c:idx val="1"/>
            <c:invertIfNegative val="0"/>
            <c:bubble3D val="0"/>
            <c:spPr>
              <a:solidFill>
                <a:schemeClr val="accent6">
                  <a:lumMod val="75000"/>
                  <a:alpha val="85000"/>
                </a:schemeClr>
              </a:solidFill>
              <a:ln w="9525" cap="flat" cmpd="sng" algn="ctr">
                <a:solidFill>
                  <a:schemeClr val="accent6">
                    <a:tint val="77000"/>
                    <a:lumMod val="75000"/>
                  </a:schemeClr>
                </a:solidFill>
                <a:round/>
              </a:ln>
              <a:effectLst/>
              <a:sp3d contourW="9525">
                <a:contourClr>
                  <a:schemeClr val="accent6">
                    <a:tint val="77000"/>
                    <a:lumMod val="75000"/>
                  </a:schemeClr>
                </a:contourClr>
              </a:sp3d>
            </c:spPr>
            <c:extLst>
              <c:ext xmlns:c16="http://schemas.microsoft.com/office/drawing/2014/chart" uri="{C3380CC4-5D6E-409C-BE32-E72D297353CC}">
                <c16:uniqueId val="{00000003-E492-7D46-9703-557BF0124711}"/>
              </c:ext>
            </c:extLst>
          </c:dPt>
          <c:dPt>
            <c:idx val="2"/>
            <c:invertIfNegative val="0"/>
            <c:bubble3D val="0"/>
            <c:spPr>
              <a:solidFill>
                <a:schemeClr val="accent6">
                  <a:lumMod val="75000"/>
                  <a:alpha val="85000"/>
                </a:schemeClr>
              </a:solidFill>
              <a:ln w="9525" cap="flat" cmpd="sng" algn="ctr">
                <a:solidFill>
                  <a:schemeClr val="accent6">
                    <a:tint val="77000"/>
                    <a:lumMod val="75000"/>
                  </a:schemeClr>
                </a:solidFill>
                <a:round/>
              </a:ln>
              <a:effectLst/>
              <a:sp3d contourW="9525">
                <a:contourClr>
                  <a:schemeClr val="accent6">
                    <a:tint val="77000"/>
                    <a:lumMod val="75000"/>
                  </a:schemeClr>
                </a:contourClr>
              </a:sp3d>
            </c:spPr>
            <c:extLst>
              <c:ext xmlns:c16="http://schemas.microsoft.com/office/drawing/2014/chart" uri="{C3380CC4-5D6E-409C-BE32-E72D297353CC}">
                <c16:uniqueId val="{00000002-E492-7D46-9703-557BF0124711}"/>
              </c:ext>
            </c:extLst>
          </c:dPt>
          <c:dLbls>
            <c:numFmt formatCode="#,##0" sourceLinked="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Sheet1!$G$33:$G$35</c:f>
              <c:numCache>
                <c:formatCode>_(* #,##0.00_);_(* \(#,##0.00\);_(* "-"??_);_(@_)</c:formatCode>
                <c:ptCount val="3"/>
                <c:pt idx="0">
                  <c:v>142982</c:v>
                </c:pt>
                <c:pt idx="1">
                  <c:v>218205</c:v>
                </c:pt>
                <c:pt idx="2">
                  <c:v>-67939</c:v>
                </c:pt>
              </c:numCache>
            </c:numRef>
          </c:val>
          <c:extLst>
            <c:ext xmlns:c16="http://schemas.microsoft.com/office/drawing/2014/chart" uri="{C3380CC4-5D6E-409C-BE32-E72D297353CC}">
              <c16:uniqueId val="{00000001-E492-7D46-9703-557BF0124711}"/>
            </c:ext>
          </c:extLst>
        </c:ser>
        <c:dLbls>
          <c:showLegendKey val="0"/>
          <c:showVal val="1"/>
          <c:showCatName val="0"/>
          <c:showSerName val="0"/>
          <c:showPercent val="0"/>
          <c:showBubbleSize val="0"/>
        </c:dLbls>
        <c:gapWidth val="56"/>
        <c:gapDepth val="36"/>
        <c:shape val="box"/>
        <c:axId val="884412992"/>
        <c:axId val="884330064"/>
        <c:axId val="0"/>
      </c:bar3DChart>
      <c:catAx>
        <c:axId val="884412992"/>
        <c:scaling>
          <c:orientation val="minMax"/>
        </c:scaling>
        <c:delete val="1"/>
        <c:axPos val="b"/>
        <c:majorTickMark val="none"/>
        <c:minorTickMark val="none"/>
        <c:tickLblPos val="nextTo"/>
        <c:crossAx val="884330064"/>
        <c:crosses val="autoZero"/>
        <c:auto val="1"/>
        <c:lblAlgn val="ctr"/>
        <c:lblOffset val="100"/>
        <c:noMultiLvlLbl val="0"/>
      </c:catAx>
      <c:valAx>
        <c:axId val="8843300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crossAx val="88441299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Ayuthaya" pitchFamily="2" charset="-34"/>
              <a:ea typeface="Ayuthaya" pitchFamily="2" charset="-34"/>
              <a:cs typeface="Ayuthaya" pitchFamily="2" charset="-34"/>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dk1">
          <a:lumMod val="25000"/>
          <a:lumOff val="75000"/>
        </a:schemeClr>
      </a:solidFill>
      <a:round/>
    </a:ln>
    <a:effectLst/>
  </c:spPr>
  <c:txPr>
    <a:bodyPr/>
    <a:lstStyle/>
    <a:p>
      <a:pPr>
        <a:defRPr>
          <a:latin typeface="Ayuthaya" pitchFamily="2" charset="-34"/>
          <a:ea typeface="Ayuthaya" pitchFamily="2" charset="-34"/>
          <a:cs typeface="Ayuthaya" pitchFamily="2" charset="-34"/>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 Workforce Adjustment </cx:pt>
          <cx:pt idx="1"> Cost Optimization </cx:pt>
          <cx:pt idx="2"> Financial Planning </cx:pt>
          <cx:pt idx="3"> Supply Chain Optimization </cx:pt>
          <cx:pt idx="4"> Product and Service Adaptation </cx:pt>
          <cx:pt idx="5"> Marketing and Branding Strategies </cx:pt>
          <cx:pt idx="6"> Operational Efficiency </cx:pt>
          <cx:pt idx="7"> Risk Management </cx:pt>
        </cx:lvl>
      </cx:strDim>
      <cx:numDim type="size">
        <cx:f>Sheet1!$B$2:$B$9</cx:f>
        <cx:lvl ptCount="8" formatCode="G/通用格式">
          <cx:pt idx="0">1</cx:pt>
          <cx:pt idx="1">1</cx:pt>
          <cx:pt idx="2">1</cx:pt>
          <cx:pt idx="3">1</cx:pt>
          <cx:pt idx="4">1</cx:pt>
          <cx:pt idx="5">1</cx:pt>
          <cx:pt idx="6">1</cx:pt>
          <cx:pt idx="7">1</cx:pt>
        </cx:lvl>
      </cx:numDim>
    </cx:data>
  </cx:chartData>
  <cx:chart>
    <cx:title pos="t" align="ctr" overlay="0">
      <cx:tx>
        <cx:rich>
          <a:bodyPr rot="0" spcFirstLastPara="1" vertOverflow="ellipsis" vert="horz" wrap="square" lIns="38100" tIns="19050" rIns="38100" bIns="19050" anchor="ctr" anchorCtr="1" compatLnSpc="0"/>
          <a:lstStyle/>
          <a:p>
            <a:pPr algn="ctr" rtl="0">
              <a:defRPr sz="1862" b="0" i="0" u="none" strike="noStrike" kern="1200" spc="0" baseline="0">
                <a:solidFill>
                  <a:schemeClr val="bg1"/>
                </a:solidFill>
                <a:latin typeface="Ayuthaya" pitchFamily="2" charset="-34"/>
                <a:ea typeface="Ayuthaya" pitchFamily="2" charset="-34"/>
                <a:cs typeface="Ayuthaya" pitchFamily="2" charset="-34"/>
              </a:defRPr>
            </a:pPr>
            <a:r>
              <a:rPr lang="en-CA" altLang="zh-CN" b="1" i="0" dirty="0">
                <a:solidFill>
                  <a:schemeClr val="bg1"/>
                </a:solidFill>
                <a:effectLst/>
                <a:latin typeface="Ayuthaya" pitchFamily="2" charset="-34"/>
                <a:ea typeface="Ayuthaya" pitchFamily="2" charset="-34"/>
                <a:cs typeface="Ayuthaya" pitchFamily="2" charset="-34"/>
              </a:rPr>
              <a:t>Recent </a:t>
            </a:r>
            <a:r>
              <a:rPr lang="en-CA" altLang="zh-CN" b="1" i="0" dirty="0" err="1">
                <a:solidFill>
                  <a:schemeClr val="bg1"/>
                </a:solidFill>
                <a:effectLst/>
                <a:latin typeface="Ayuthaya" pitchFamily="2" charset="-34"/>
                <a:ea typeface="Ayuthaya" pitchFamily="2" charset="-34"/>
                <a:cs typeface="Ayuthaya" pitchFamily="2" charset="-34"/>
              </a:rPr>
              <a:t>Restructuratiion</a:t>
            </a:r>
            <a:endParaRPr kumimoji="0" lang="zh-CN" altLang="en-US" sz="1862" b="0" i="0" u="none" strike="noStrike" kern="1200" cap="none" spc="0" normalizeH="0" baseline="0" noProof="0" dirty="0">
              <a:ln>
                <a:noFill/>
              </a:ln>
              <a:solidFill>
                <a:schemeClr val="bg1"/>
              </a:solidFill>
              <a:effectLst/>
              <a:uLnTx/>
              <a:uFillTx/>
              <a:latin typeface="Ayuthaya" pitchFamily="2" charset="-34"/>
              <a:ea typeface="等线" panose="02010600030101010101" pitchFamily="2" charset="-122"/>
              <a:cs typeface="Ayuthaya" pitchFamily="2" charset="-34"/>
            </a:endParaRPr>
          </a:p>
        </cx:rich>
      </cx:tx>
    </cx:title>
    <cx:plotArea>
      <cx:plotAreaRegion>
        <cx:series layoutId="sunburst" uniqueId="{B5FD4C36-DE24-E240-AA3C-5F46620DAFB2}">
          <cx:tx>
            <cx:txData>
              <cx:f>Sheet1!$B$1</cx:f>
              <cx:v>销售额</cx:v>
            </cx:txData>
          </cx:tx>
          <cx:dataPt idx="3"/>
          <cx:dataLabels>
            <cx:visibility seriesName="0" categoryName="1" value="0"/>
            <cx:separator>, </cx:separator>
          </cx:dataLabels>
          <cx:dataId val="0"/>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8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cs:chartArea>
  <cs:dataLabel>
    <cs:lnRef idx="0"/>
    <cs:fillRef idx="0"/>
    <cs:effectRef idx="0"/>
    <cs:fontRef idx="minor">
      <a:schemeClr val="lt1">
        <a:lumMod val="9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2128"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67D01-8601-0344-A3B2-618456EB1A45}" type="doc">
      <dgm:prSet loTypeId="urn:microsoft.com/office/officeart/2005/8/layout/funnel1" loCatId="" qsTypeId="urn:microsoft.com/office/officeart/2005/8/quickstyle/simple1" qsCatId="simple" csTypeId="urn:microsoft.com/office/officeart/2005/8/colors/accent3_5" csCatId="accent3" phldr="1"/>
      <dgm:spPr/>
      <dgm:t>
        <a:bodyPr/>
        <a:lstStyle/>
        <a:p>
          <a:endParaRPr lang="en-US"/>
        </a:p>
      </dgm:t>
    </dgm:pt>
    <dgm:pt modelId="{A7CF43D8-4C7E-3E4E-AC29-79BC5DA73933}">
      <dgm:prSet phldrT="[Text]"/>
      <dgm:spPr/>
      <dgm:t>
        <a:bodyPr/>
        <a:lstStyle/>
        <a:p>
          <a:r>
            <a:rPr lang="en-US" b="1" dirty="0">
              <a:latin typeface="Ayuthaya" pitchFamily="2" charset="-34"/>
              <a:ea typeface="Ayuthaya" pitchFamily="2" charset="-34"/>
              <a:cs typeface="Ayuthaya" pitchFamily="2" charset="-34"/>
            </a:rPr>
            <a:t>NEW LAW ON HOME DELIVERY</a:t>
          </a:r>
        </a:p>
      </dgm:t>
    </dgm:pt>
    <dgm:pt modelId="{F342FEC1-485A-4C47-B28B-14E0876797B8}" type="parTrans" cxnId="{BF559DF6-266F-BE4B-89C1-3EA66CEEE9B0}">
      <dgm:prSet/>
      <dgm:spPr/>
      <dgm:t>
        <a:bodyPr/>
        <a:lstStyle/>
        <a:p>
          <a:endParaRPr lang="en-US">
            <a:latin typeface="Ayuthaya" pitchFamily="2" charset="-34"/>
            <a:ea typeface="Ayuthaya" pitchFamily="2" charset="-34"/>
            <a:cs typeface="Ayuthaya" pitchFamily="2" charset="-34"/>
          </a:endParaRPr>
        </a:p>
      </dgm:t>
    </dgm:pt>
    <dgm:pt modelId="{0E9E7F3F-B6C2-0040-8488-C370931CC8BE}" type="sibTrans" cxnId="{BF559DF6-266F-BE4B-89C1-3EA66CEEE9B0}">
      <dgm:prSet/>
      <dgm:spPr/>
      <dgm:t>
        <a:bodyPr/>
        <a:lstStyle/>
        <a:p>
          <a:endParaRPr lang="en-US">
            <a:latin typeface="Ayuthaya" pitchFamily="2" charset="-34"/>
            <a:ea typeface="Ayuthaya" pitchFamily="2" charset="-34"/>
            <a:cs typeface="Ayuthaya" pitchFamily="2" charset="-34"/>
          </a:endParaRPr>
        </a:p>
      </dgm:t>
    </dgm:pt>
    <dgm:pt modelId="{A92A0D4C-B0DF-3D43-80E7-9B6993685FDF}">
      <dgm:prSet phldrT="[Text]"/>
      <dgm:spPr/>
      <dgm:t>
        <a:bodyPr/>
        <a:lstStyle/>
        <a:p>
          <a:r>
            <a:rPr lang="en-US" b="1" dirty="0">
              <a:latin typeface="Ayuthaya" pitchFamily="2" charset="-34"/>
              <a:ea typeface="Ayuthaya" pitchFamily="2" charset="-34"/>
              <a:cs typeface="Ayuthaya" pitchFamily="2" charset="-34"/>
            </a:rPr>
            <a:t>LOCAL BRAND AWARENESS</a:t>
          </a:r>
        </a:p>
      </dgm:t>
    </dgm:pt>
    <dgm:pt modelId="{EC1113D5-88A2-EA49-AA86-FDD7B78EE948}" type="parTrans" cxnId="{DB433546-0F67-0E43-962D-5D1834106AB4}">
      <dgm:prSet/>
      <dgm:spPr/>
      <dgm:t>
        <a:bodyPr/>
        <a:lstStyle/>
        <a:p>
          <a:endParaRPr lang="en-US">
            <a:latin typeface="Ayuthaya" pitchFamily="2" charset="-34"/>
            <a:ea typeface="Ayuthaya" pitchFamily="2" charset="-34"/>
            <a:cs typeface="Ayuthaya" pitchFamily="2" charset="-34"/>
          </a:endParaRPr>
        </a:p>
      </dgm:t>
    </dgm:pt>
    <dgm:pt modelId="{4DA75842-507C-014B-9AD1-11C1352A7B21}" type="sibTrans" cxnId="{DB433546-0F67-0E43-962D-5D1834106AB4}">
      <dgm:prSet/>
      <dgm:spPr/>
      <dgm:t>
        <a:bodyPr/>
        <a:lstStyle/>
        <a:p>
          <a:endParaRPr lang="en-US">
            <a:latin typeface="Ayuthaya" pitchFamily="2" charset="-34"/>
            <a:ea typeface="Ayuthaya" pitchFamily="2" charset="-34"/>
            <a:cs typeface="Ayuthaya" pitchFamily="2" charset="-34"/>
          </a:endParaRPr>
        </a:p>
      </dgm:t>
    </dgm:pt>
    <dgm:pt modelId="{41BC5756-FFBA-1948-A7ED-A1D6A89C5E3C}">
      <dgm:prSet phldrT="[Text]"/>
      <dgm:spPr/>
      <dgm:t>
        <a:bodyPr/>
        <a:lstStyle/>
        <a:p>
          <a:r>
            <a:rPr lang="en-US" dirty="0">
              <a:latin typeface="Ayuthaya" pitchFamily="2" charset="-34"/>
              <a:ea typeface="Ayuthaya" pitchFamily="2" charset="-34"/>
              <a:cs typeface="Ayuthaya" pitchFamily="2" charset="-34"/>
            </a:rPr>
            <a:t>EXISTING CLIENTS LOYALTY</a:t>
          </a:r>
        </a:p>
      </dgm:t>
    </dgm:pt>
    <dgm:pt modelId="{FE98F2FA-6E42-4546-A138-D4B733EAA1C2}" type="parTrans" cxnId="{06BD1B4D-DE9D-8942-ADC4-EF40F46F7FF9}">
      <dgm:prSet/>
      <dgm:spPr/>
      <dgm:t>
        <a:bodyPr/>
        <a:lstStyle/>
        <a:p>
          <a:endParaRPr lang="en-US">
            <a:latin typeface="Ayuthaya" pitchFamily="2" charset="-34"/>
            <a:ea typeface="Ayuthaya" pitchFamily="2" charset="-34"/>
            <a:cs typeface="Ayuthaya" pitchFamily="2" charset="-34"/>
          </a:endParaRPr>
        </a:p>
      </dgm:t>
    </dgm:pt>
    <dgm:pt modelId="{6B690235-504D-E845-8B7C-624793BA2BEF}" type="sibTrans" cxnId="{06BD1B4D-DE9D-8942-ADC4-EF40F46F7FF9}">
      <dgm:prSet/>
      <dgm:spPr/>
      <dgm:t>
        <a:bodyPr/>
        <a:lstStyle/>
        <a:p>
          <a:endParaRPr lang="en-US">
            <a:latin typeface="Ayuthaya" pitchFamily="2" charset="-34"/>
            <a:ea typeface="Ayuthaya" pitchFamily="2" charset="-34"/>
            <a:cs typeface="Ayuthaya" pitchFamily="2" charset="-34"/>
          </a:endParaRPr>
        </a:p>
      </dgm:t>
    </dgm:pt>
    <dgm:pt modelId="{2E2D96F8-8137-CC4F-99E8-96D1006404E0}">
      <dgm:prSet phldrT="[Text]" custT="1">
        <dgm:style>
          <a:lnRef idx="2">
            <a:schemeClr val="accent6">
              <a:shade val="15000"/>
            </a:schemeClr>
          </a:lnRef>
          <a:fillRef idx="1">
            <a:schemeClr val="accent6"/>
          </a:fillRef>
          <a:effectRef idx="0">
            <a:schemeClr val="accent6"/>
          </a:effectRef>
          <a:fontRef idx="minor">
            <a:schemeClr val="lt1"/>
          </a:fontRef>
        </dgm:style>
      </dgm:prSet>
      <dgm:spPr>
        <a:solidFill>
          <a:srgbClr val="82CF2A"/>
        </a:solidFill>
      </dgm:spPr>
      <dgm:t>
        <a:bodyPr/>
        <a:lstStyle/>
        <a:p>
          <a:r>
            <a:rPr lang="en-US" sz="2000" b="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DIRECT-TO-CUSTOMER SALES</a:t>
          </a:r>
          <a:br>
            <a:rPr lang="en-US" sz="2000" b="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br>
          <a:r>
            <a:rPr lang="en-US" sz="2000" b="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&amp; AT-HOME DELIVERY MODEL</a:t>
          </a:r>
        </a:p>
      </dgm:t>
    </dgm:pt>
    <dgm:pt modelId="{F2CEDE67-092E-3744-889B-6A4A511017A1}" type="parTrans" cxnId="{B6B62236-8EEC-794B-8311-2694932F124A}">
      <dgm:prSet/>
      <dgm:spPr/>
      <dgm:t>
        <a:bodyPr/>
        <a:lstStyle/>
        <a:p>
          <a:endParaRPr lang="en-US">
            <a:latin typeface="Ayuthaya" pitchFamily="2" charset="-34"/>
            <a:ea typeface="Ayuthaya" pitchFamily="2" charset="-34"/>
            <a:cs typeface="Ayuthaya" pitchFamily="2" charset="-34"/>
          </a:endParaRPr>
        </a:p>
      </dgm:t>
    </dgm:pt>
    <dgm:pt modelId="{7763448A-D14A-2B44-B924-1C463DC1500A}" type="sibTrans" cxnId="{B6B62236-8EEC-794B-8311-2694932F124A}">
      <dgm:prSet/>
      <dgm:spPr/>
      <dgm:t>
        <a:bodyPr/>
        <a:lstStyle/>
        <a:p>
          <a:endParaRPr lang="en-US">
            <a:latin typeface="Ayuthaya" pitchFamily="2" charset="-34"/>
            <a:ea typeface="Ayuthaya" pitchFamily="2" charset="-34"/>
            <a:cs typeface="Ayuthaya" pitchFamily="2" charset="-34"/>
          </a:endParaRPr>
        </a:p>
      </dgm:t>
    </dgm:pt>
    <dgm:pt modelId="{DD344A6F-5286-2343-9919-A57352F38A31}" type="pres">
      <dgm:prSet presAssocID="{40767D01-8601-0344-A3B2-618456EB1A45}" presName="Name0" presStyleCnt="0">
        <dgm:presLayoutVars>
          <dgm:chMax val="4"/>
          <dgm:resizeHandles val="exact"/>
        </dgm:presLayoutVars>
      </dgm:prSet>
      <dgm:spPr/>
    </dgm:pt>
    <dgm:pt modelId="{FCC2F8D2-D237-A34E-A603-DA56A16B1976}" type="pres">
      <dgm:prSet presAssocID="{40767D01-8601-0344-A3B2-618456EB1A45}" presName="ellipse" presStyleLbl="trBgShp" presStyleIdx="0" presStyleCnt="1"/>
      <dgm:spPr/>
    </dgm:pt>
    <dgm:pt modelId="{E9BC932A-0EFE-884D-AC7A-228A3F56229E}" type="pres">
      <dgm:prSet presAssocID="{40767D01-8601-0344-A3B2-618456EB1A45}" presName="arrow1" presStyleLbl="fgShp" presStyleIdx="0" presStyleCnt="1"/>
      <dgm:spPr/>
    </dgm:pt>
    <dgm:pt modelId="{B9F43C2F-22EE-6F46-AF6E-644553B4E9B5}" type="pres">
      <dgm:prSet presAssocID="{40767D01-8601-0344-A3B2-618456EB1A45}" presName="rectangle" presStyleLbl="revTx" presStyleIdx="0" presStyleCnt="1" custScaleX="151523" custScaleY="79198">
        <dgm:presLayoutVars>
          <dgm:bulletEnabled val="1"/>
        </dgm:presLayoutVars>
      </dgm:prSet>
      <dgm:spPr/>
    </dgm:pt>
    <dgm:pt modelId="{927BC5B6-ADA2-FE4F-B770-2ED7AB35FF13}" type="pres">
      <dgm:prSet presAssocID="{A92A0D4C-B0DF-3D43-80E7-9B6993685FDF}" presName="item1" presStyleLbl="node1" presStyleIdx="0" presStyleCnt="3">
        <dgm:presLayoutVars>
          <dgm:bulletEnabled val="1"/>
        </dgm:presLayoutVars>
      </dgm:prSet>
      <dgm:spPr/>
    </dgm:pt>
    <dgm:pt modelId="{B1B01AE6-CA11-AF4D-864F-523AD93C38AB}" type="pres">
      <dgm:prSet presAssocID="{41BC5756-FFBA-1948-A7ED-A1D6A89C5E3C}" presName="item2" presStyleLbl="node1" presStyleIdx="1" presStyleCnt="3">
        <dgm:presLayoutVars>
          <dgm:bulletEnabled val="1"/>
        </dgm:presLayoutVars>
      </dgm:prSet>
      <dgm:spPr/>
    </dgm:pt>
    <dgm:pt modelId="{517F8341-028D-1C46-BEA9-C88EBF18E8B3}" type="pres">
      <dgm:prSet presAssocID="{2E2D96F8-8137-CC4F-99E8-96D1006404E0}" presName="item3" presStyleLbl="node1" presStyleIdx="2" presStyleCnt="3">
        <dgm:presLayoutVars>
          <dgm:bulletEnabled val="1"/>
        </dgm:presLayoutVars>
      </dgm:prSet>
      <dgm:spPr/>
    </dgm:pt>
    <dgm:pt modelId="{C5A6010E-403E-BD4D-AA4D-7DA6410AC890}" type="pres">
      <dgm:prSet presAssocID="{40767D01-8601-0344-A3B2-618456EB1A45}" presName="funnel" presStyleLbl="trAlignAcc1" presStyleIdx="0" presStyleCnt="1"/>
      <dgm:spPr/>
    </dgm:pt>
  </dgm:ptLst>
  <dgm:cxnLst>
    <dgm:cxn modelId="{4DEE1A2E-D8B2-9E4B-80D6-E0F2386EF23B}" type="presOf" srcId="{40767D01-8601-0344-A3B2-618456EB1A45}" destId="{DD344A6F-5286-2343-9919-A57352F38A31}" srcOrd="0" destOrd="0" presId="urn:microsoft.com/office/officeart/2005/8/layout/funnel1"/>
    <dgm:cxn modelId="{B6B62236-8EEC-794B-8311-2694932F124A}" srcId="{40767D01-8601-0344-A3B2-618456EB1A45}" destId="{2E2D96F8-8137-CC4F-99E8-96D1006404E0}" srcOrd="3" destOrd="0" parTransId="{F2CEDE67-092E-3744-889B-6A4A511017A1}" sibTransId="{7763448A-D14A-2B44-B924-1C463DC1500A}"/>
    <dgm:cxn modelId="{DB433546-0F67-0E43-962D-5D1834106AB4}" srcId="{40767D01-8601-0344-A3B2-618456EB1A45}" destId="{A92A0D4C-B0DF-3D43-80E7-9B6993685FDF}" srcOrd="1" destOrd="0" parTransId="{EC1113D5-88A2-EA49-AA86-FDD7B78EE948}" sibTransId="{4DA75842-507C-014B-9AD1-11C1352A7B21}"/>
    <dgm:cxn modelId="{2AE63E49-3846-B048-8056-9962C73E5407}" type="presOf" srcId="{2E2D96F8-8137-CC4F-99E8-96D1006404E0}" destId="{B9F43C2F-22EE-6F46-AF6E-644553B4E9B5}" srcOrd="0" destOrd="0" presId="urn:microsoft.com/office/officeart/2005/8/layout/funnel1"/>
    <dgm:cxn modelId="{06BD1B4D-DE9D-8942-ADC4-EF40F46F7FF9}" srcId="{40767D01-8601-0344-A3B2-618456EB1A45}" destId="{41BC5756-FFBA-1948-A7ED-A1D6A89C5E3C}" srcOrd="2" destOrd="0" parTransId="{FE98F2FA-6E42-4546-A138-D4B733EAA1C2}" sibTransId="{6B690235-504D-E845-8B7C-624793BA2BEF}"/>
    <dgm:cxn modelId="{C9138465-AEBA-D84B-948E-7C3DB0A8AF46}" type="presOf" srcId="{A92A0D4C-B0DF-3D43-80E7-9B6993685FDF}" destId="{B1B01AE6-CA11-AF4D-864F-523AD93C38AB}" srcOrd="0" destOrd="0" presId="urn:microsoft.com/office/officeart/2005/8/layout/funnel1"/>
    <dgm:cxn modelId="{8CC4E4AA-48F9-7849-A5A7-B46145D9CAE2}" type="presOf" srcId="{A7CF43D8-4C7E-3E4E-AC29-79BC5DA73933}" destId="{517F8341-028D-1C46-BEA9-C88EBF18E8B3}" srcOrd="0" destOrd="0" presId="urn:microsoft.com/office/officeart/2005/8/layout/funnel1"/>
    <dgm:cxn modelId="{E5D409BD-5628-BD43-BD6A-76DB8674849D}" type="presOf" srcId="{41BC5756-FFBA-1948-A7ED-A1D6A89C5E3C}" destId="{927BC5B6-ADA2-FE4F-B770-2ED7AB35FF13}" srcOrd="0" destOrd="0" presId="urn:microsoft.com/office/officeart/2005/8/layout/funnel1"/>
    <dgm:cxn modelId="{BF559DF6-266F-BE4B-89C1-3EA66CEEE9B0}" srcId="{40767D01-8601-0344-A3B2-618456EB1A45}" destId="{A7CF43D8-4C7E-3E4E-AC29-79BC5DA73933}" srcOrd="0" destOrd="0" parTransId="{F342FEC1-485A-4C47-B28B-14E0876797B8}" sibTransId="{0E9E7F3F-B6C2-0040-8488-C370931CC8BE}"/>
    <dgm:cxn modelId="{01688A94-D071-BC4A-9799-344A112044C9}" type="presParOf" srcId="{DD344A6F-5286-2343-9919-A57352F38A31}" destId="{FCC2F8D2-D237-A34E-A603-DA56A16B1976}" srcOrd="0" destOrd="0" presId="urn:microsoft.com/office/officeart/2005/8/layout/funnel1"/>
    <dgm:cxn modelId="{A2669372-BCDF-A847-BDBB-03616D98D05C}" type="presParOf" srcId="{DD344A6F-5286-2343-9919-A57352F38A31}" destId="{E9BC932A-0EFE-884D-AC7A-228A3F56229E}" srcOrd="1" destOrd="0" presId="urn:microsoft.com/office/officeart/2005/8/layout/funnel1"/>
    <dgm:cxn modelId="{F5A3DE35-7408-2C41-BA9E-53D680A2273D}" type="presParOf" srcId="{DD344A6F-5286-2343-9919-A57352F38A31}" destId="{B9F43C2F-22EE-6F46-AF6E-644553B4E9B5}" srcOrd="2" destOrd="0" presId="urn:microsoft.com/office/officeart/2005/8/layout/funnel1"/>
    <dgm:cxn modelId="{153E3C3D-DFBB-9D4B-9CE1-9687E218850C}" type="presParOf" srcId="{DD344A6F-5286-2343-9919-A57352F38A31}" destId="{927BC5B6-ADA2-FE4F-B770-2ED7AB35FF13}" srcOrd="3" destOrd="0" presId="urn:microsoft.com/office/officeart/2005/8/layout/funnel1"/>
    <dgm:cxn modelId="{A5D1A685-2168-0042-A845-CA8EC44CA623}" type="presParOf" srcId="{DD344A6F-5286-2343-9919-A57352F38A31}" destId="{B1B01AE6-CA11-AF4D-864F-523AD93C38AB}" srcOrd="4" destOrd="0" presId="urn:microsoft.com/office/officeart/2005/8/layout/funnel1"/>
    <dgm:cxn modelId="{25027F2E-2A6A-9942-9657-A99D070D46F0}" type="presParOf" srcId="{DD344A6F-5286-2343-9919-A57352F38A31}" destId="{517F8341-028D-1C46-BEA9-C88EBF18E8B3}" srcOrd="5" destOrd="0" presId="urn:microsoft.com/office/officeart/2005/8/layout/funnel1"/>
    <dgm:cxn modelId="{322F61CA-BA33-2B41-8384-D6417FC73D9E}" type="presParOf" srcId="{DD344A6F-5286-2343-9919-A57352F38A31}" destId="{C5A6010E-403E-BD4D-AA4D-7DA6410AC890}"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94EF4E-C9EE-D94E-80DB-E990C9F6F105}"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FD92F5ED-86F0-FA41-BEE4-66D31B79A18B}">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SALES INCREASE</a:t>
          </a:r>
        </a:p>
      </dgm:t>
    </dgm:pt>
    <dgm:pt modelId="{7CA2E208-55B5-1840-AE38-E82D786A1CCC}" type="parTrans" cxnId="{F7511988-C627-9B41-B48B-46BE99E1D7B4}">
      <dgm:prSet/>
      <dgm:spPr/>
      <dgm:t>
        <a:bodyPr/>
        <a:lstStyle/>
        <a:p>
          <a:endParaRPr lang="en-US"/>
        </a:p>
      </dgm:t>
    </dgm:pt>
    <dgm:pt modelId="{1A52D6CA-AE2A-D442-BE74-9B99920060DE}" type="sibTrans" cxnId="{F7511988-C627-9B41-B48B-46BE99E1D7B4}">
      <dgm:prSet/>
      <dgm:spPr/>
      <dgm:t>
        <a:bodyPr/>
        <a:lstStyle/>
        <a:p>
          <a:endParaRPr lang="en-US"/>
        </a:p>
      </dgm:t>
    </dgm:pt>
    <dgm:pt modelId="{AEA61F66-21A1-FE49-B57B-9572E5EB3936}">
      <dgm:prSet phldrT="[Text]" custT="1"/>
      <dgm:spPr/>
      <dgm:t>
        <a:bodyPr anchor="t"/>
        <a:lstStyle/>
        <a:p>
          <a:pPr algn="l">
            <a:buFontTx/>
            <a:buNone/>
          </a:pPr>
          <a:endParaRPr lang="en-US" sz="1200" b="0" dirty="0">
            <a:solidFill>
              <a:schemeClr val="accent3">
                <a:lumMod val="75000"/>
              </a:schemeClr>
            </a:solidFill>
            <a:latin typeface="Ayuthaya" pitchFamily="2" charset="-34"/>
            <a:ea typeface="Ayuthaya" pitchFamily="2" charset="-34"/>
            <a:cs typeface="Ayuthaya" pitchFamily="2" charset="-34"/>
          </a:endParaRPr>
        </a:p>
        <a:p>
          <a:pPr algn="l">
            <a:buFontTx/>
            <a:buNone/>
          </a:pPr>
          <a:r>
            <a:rPr lang="en-US" sz="1200" b="0" dirty="0">
              <a:solidFill>
                <a:schemeClr val="accent3">
                  <a:lumMod val="75000"/>
                </a:schemeClr>
              </a:solidFill>
              <a:latin typeface="Ayuthaya" pitchFamily="2" charset="-34"/>
              <a:ea typeface="Ayuthaya" pitchFamily="2" charset="-34"/>
              <a:cs typeface="Ayuthaya" pitchFamily="2" charset="-34"/>
            </a:rPr>
            <a:t>The new online transactional channel </a:t>
          </a:r>
          <a:r>
            <a:rPr lang="en-US" sz="1200" b="1" dirty="0">
              <a:solidFill>
                <a:schemeClr val="accent3">
                  <a:lumMod val="75000"/>
                </a:schemeClr>
              </a:solidFill>
              <a:latin typeface="Ayuthaya" pitchFamily="2" charset="-34"/>
              <a:ea typeface="Ayuthaya" pitchFamily="2" charset="-34"/>
              <a:cs typeface="Ayuthaya" pitchFamily="2" charset="-34"/>
            </a:rPr>
            <a:t>supplements existing distribution </a:t>
          </a:r>
          <a:r>
            <a:rPr lang="en-US" sz="1200" b="0" dirty="0">
              <a:solidFill>
                <a:schemeClr val="accent3">
                  <a:lumMod val="75000"/>
                </a:schemeClr>
              </a:solidFill>
              <a:latin typeface="Ayuthaya" pitchFamily="2" charset="-34"/>
              <a:ea typeface="Ayuthaya" pitchFamily="2" charset="-34"/>
              <a:cs typeface="Ayuthaya" pitchFamily="2" charset="-34"/>
            </a:rPr>
            <a:t>with additional sales.</a:t>
          </a:r>
        </a:p>
      </dgm:t>
    </dgm:pt>
    <dgm:pt modelId="{731856D1-E1CE-F14C-86FC-F3F201D65632}" type="parTrans" cxnId="{BD1E8F0C-0A38-1840-A531-72C7315B436F}">
      <dgm:prSet/>
      <dgm:spPr/>
      <dgm:t>
        <a:bodyPr/>
        <a:lstStyle/>
        <a:p>
          <a:endParaRPr lang="en-US"/>
        </a:p>
      </dgm:t>
    </dgm:pt>
    <dgm:pt modelId="{4AEC6F10-55AB-7E40-AA99-C2EB69234873}" type="sibTrans" cxnId="{BD1E8F0C-0A38-1840-A531-72C7315B436F}">
      <dgm:prSet/>
      <dgm:spPr/>
      <dgm:t>
        <a:bodyPr/>
        <a:lstStyle/>
        <a:p>
          <a:endParaRPr lang="en-US"/>
        </a:p>
      </dgm:t>
    </dgm:pt>
    <dgm:pt modelId="{6B851F90-6B2E-FF46-8E49-E99166300CDB}">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BETTER MARGINS</a:t>
          </a:r>
        </a:p>
      </dgm:t>
    </dgm:pt>
    <dgm:pt modelId="{32107963-D201-6340-9671-420BABDCB8CE}" type="parTrans" cxnId="{DEE595EB-4166-A345-BBBF-DFF120A1DE3D}">
      <dgm:prSet/>
      <dgm:spPr/>
      <dgm:t>
        <a:bodyPr/>
        <a:lstStyle/>
        <a:p>
          <a:endParaRPr lang="en-US"/>
        </a:p>
      </dgm:t>
    </dgm:pt>
    <dgm:pt modelId="{65B0C77C-84FB-E04E-964D-2E522DB2CF33}" type="sibTrans" cxnId="{DEE595EB-4166-A345-BBBF-DFF120A1DE3D}">
      <dgm:prSet/>
      <dgm:spPr/>
      <dgm:t>
        <a:bodyPr/>
        <a:lstStyle/>
        <a:p>
          <a:endParaRPr lang="en-US"/>
        </a:p>
      </dgm:t>
    </dgm:pt>
    <dgm:pt modelId="{8946E8F3-7F16-A74D-9ADC-0AACDB16C47C}">
      <dgm:prSet phldrT="[Text]" custT="1"/>
      <dgm:spPr>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t>
        <a:bodyPr spcFirstLastPara="0" vert="horz" wrap="square" lIns="30480" tIns="22860" rIns="30480" bIns="22860" numCol="1" spcCol="1270" anchor="t" anchorCtr="0"/>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Direct-to-customer sales allow to </a:t>
          </a:r>
          <a:r>
            <a:rPr lang="en-US" sz="1200" b="1" kern="1200" dirty="0">
              <a:solidFill>
                <a:srgbClr val="A5A5A5">
                  <a:lumMod val="75000"/>
                </a:srgbClr>
              </a:solidFill>
              <a:latin typeface="Ayuthaya" pitchFamily="2" charset="-34"/>
              <a:ea typeface="Ayuthaya" pitchFamily="2" charset="-34"/>
              <a:cs typeface="Ayuthaya" pitchFamily="2" charset="-34"/>
            </a:rPr>
            <a:t>bypass intermediaries</a:t>
          </a:r>
          <a:r>
            <a:rPr lang="en-US" sz="1200" kern="1200" dirty="0">
              <a:solidFill>
                <a:srgbClr val="A5A5A5">
                  <a:lumMod val="75000"/>
                </a:srgbClr>
              </a:solidFill>
              <a:latin typeface="Ayuthaya" pitchFamily="2" charset="-34"/>
              <a:ea typeface="Ayuthaya" pitchFamily="2" charset="-34"/>
              <a:cs typeface="Ayuthaya" pitchFamily="2" charset="-34"/>
            </a:rPr>
            <a:t>, thereby capturing a larger share of the value creation</a:t>
          </a:r>
        </a:p>
      </dgm:t>
    </dgm:pt>
    <dgm:pt modelId="{80B4229E-9039-C043-B3B5-D4D526850C43}" type="parTrans" cxnId="{3ACB9CEE-98C0-9B44-96C9-A0C85453236D}">
      <dgm:prSet/>
      <dgm:spPr/>
      <dgm:t>
        <a:bodyPr/>
        <a:lstStyle/>
        <a:p>
          <a:endParaRPr lang="en-US"/>
        </a:p>
      </dgm:t>
    </dgm:pt>
    <dgm:pt modelId="{F2DB6F58-3919-2241-A092-2312986C4D77}" type="sibTrans" cxnId="{3ACB9CEE-98C0-9B44-96C9-A0C85453236D}">
      <dgm:prSet/>
      <dgm:spPr/>
      <dgm:t>
        <a:bodyPr/>
        <a:lstStyle/>
        <a:p>
          <a:endParaRPr lang="en-US"/>
        </a:p>
      </dgm:t>
    </dgm:pt>
    <dgm:pt modelId="{3B926FC5-35DB-734D-9BA1-FCFC5FC82C50}">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DATA COLLECTION</a:t>
          </a:r>
        </a:p>
      </dgm:t>
    </dgm:pt>
    <dgm:pt modelId="{12142160-2C5A-BA42-A099-C22523E472B8}" type="parTrans" cxnId="{1FEB4A5F-3549-AE4F-B0C2-A29D4E63F032}">
      <dgm:prSet/>
      <dgm:spPr/>
      <dgm:t>
        <a:bodyPr/>
        <a:lstStyle/>
        <a:p>
          <a:endParaRPr lang="en-US"/>
        </a:p>
      </dgm:t>
    </dgm:pt>
    <dgm:pt modelId="{9336722F-1495-D346-AE3F-1D8CB4A9E738}" type="sibTrans" cxnId="{1FEB4A5F-3549-AE4F-B0C2-A29D4E63F032}">
      <dgm:prSet/>
      <dgm:spPr/>
      <dgm:t>
        <a:bodyPr/>
        <a:lstStyle/>
        <a:p>
          <a:endParaRPr lang="en-US"/>
        </a:p>
      </dgm:t>
    </dgm:pt>
    <dgm:pt modelId="{E31DFCBC-B9A9-0845-9F06-464151084FB2}">
      <dgm:prSet phldrT="[Text]" custT="1"/>
      <dgm:spPr>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t>
        <a:bodyPr spcFirstLastPara="0" vert="horz" wrap="square" lIns="30480" tIns="22860" rIns="30480" bIns="22860" numCol="1" spcCol="1270" anchor="t" anchorCtr="0"/>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Online sales and digital marketing enable the </a:t>
          </a:r>
          <a:r>
            <a:rPr lang="en-US" sz="1200" b="1" kern="1200" dirty="0">
              <a:solidFill>
                <a:srgbClr val="A5A5A5">
                  <a:lumMod val="75000"/>
                </a:srgbClr>
              </a:solidFill>
              <a:latin typeface="Ayuthaya" pitchFamily="2" charset="-34"/>
              <a:ea typeface="Ayuthaya" pitchFamily="2" charset="-34"/>
              <a:cs typeface="Ayuthaya" pitchFamily="2" charset="-34"/>
            </a:rPr>
            <a:t>creation of a segmented database</a:t>
          </a:r>
          <a:r>
            <a:rPr lang="en-US" sz="1200" kern="1200" dirty="0">
              <a:solidFill>
                <a:srgbClr val="A5A5A5">
                  <a:lumMod val="75000"/>
                </a:srgbClr>
              </a:solidFill>
              <a:latin typeface="Ayuthaya" pitchFamily="2" charset="-34"/>
              <a:ea typeface="Ayuthaya" pitchFamily="2" charset="-34"/>
              <a:cs typeface="Ayuthaya" pitchFamily="2" charset="-34"/>
            </a:rPr>
            <a:t>, which can generate substantial long-term value</a:t>
          </a:r>
        </a:p>
      </dgm:t>
    </dgm:pt>
    <dgm:pt modelId="{883469AB-EF5E-9442-A4E0-4AF031E6CF4E}" type="parTrans" cxnId="{283F71AA-0B90-844B-973D-DFF258F3A3B1}">
      <dgm:prSet/>
      <dgm:spPr/>
      <dgm:t>
        <a:bodyPr/>
        <a:lstStyle/>
        <a:p>
          <a:endParaRPr lang="en-US"/>
        </a:p>
      </dgm:t>
    </dgm:pt>
    <dgm:pt modelId="{F0DF113A-69F1-8B45-B40F-1296D144446A}" type="sibTrans" cxnId="{283F71AA-0B90-844B-973D-DFF258F3A3B1}">
      <dgm:prSet/>
      <dgm:spPr/>
      <dgm:t>
        <a:bodyPr/>
        <a:lstStyle/>
        <a:p>
          <a:endParaRPr lang="en-US"/>
        </a:p>
      </dgm:t>
    </dgm:pt>
    <dgm:pt modelId="{8C9FE975-3A30-3D49-B5B5-53A304A8CB43}">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BRAND VISIBILITY</a:t>
          </a:r>
        </a:p>
      </dgm:t>
    </dgm:pt>
    <dgm:pt modelId="{13B26BE1-9CA7-5841-A6D9-B4C9E7383C41}" type="parTrans" cxnId="{56AD8EA9-53AD-F347-BBEC-3E076E60145C}">
      <dgm:prSet/>
      <dgm:spPr/>
      <dgm:t>
        <a:bodyPr/>
        <a:lstStyle/>
        <a:p>
          <a:endParaRPr lang="en-US"/>
        </a:p>
      </dgm:t>
    </dgm:pt>
    <dgm:pt modelId="{AD0EC947-5F86-3E4D-A3E5-8F45CBCF0C09}" type="sibTrans" cxnId="{56AD8EA9-53AD-F347-BBEC-3E076E60145C}">
      <dgm:prSet/>
      <dgm:spPr/>
      <dgm:t>
        <a:bodyPr/>
        <a:lstStyle/>
        <a:p>
          <a:endParaRPr lang="en-US"/>
        </a:p>
      </dgm:t>
    </dgm:pt>
    <dgm:pt modelId="{C4854CED-24B3-C44E-9FA4-1F85A53DC3F8}">
      <dgm:prSet phldrT="[Text]" custT="1"/>
      <dgm:spPr>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t>
        <a:bodyPr spcFirstLastPara="0" vert="horz" wrap="square" lIns="30480" tIns="22860" rIns="30480" bIns="22860" numCol="1" spcCol="1270" anchor="t" anchorCtr="0"/>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Digital marketing and promotional campaigns on social media allow for an </a:t>
          </a:r>
          <a:r>
            <a:rPr lang="en-US" sz="1200" b="1" kern="1200" dirty="0">
              <a:solidFill>
                <a:srgbClr val="A5A5A5">
                  <a:lumMod val="75000"/>
                </a:srgbClr>
              </a:solidFill>
              <a:latin typeface="Ayuthaya" pitchFamily="2" charset="-34"/>
              <a:ea typeface="Ayuthaya" pitchFamily="2" charset="-34"/>
              <a:cs typeface="Ayuthaya" pitchFamily="2" charset="-34"/>
            </a:rPr>
            <a:t>increase in brand awareness</a:t>
          </a:r>
        </a:p>
      </dgm:t>
    </dgm:pt>
    <dgm:pt modelId="{7D51B42A-2A47-C846-97B5-62EF8CBB1322}" type="parTrans" cxnId="{665B7498-44BA-5B44-9FFB-6A8957E66728}">
      <dgm:prSet/>
      <dgm:spPr/>
      <dgm:t>
        <a:bodyPr/>
        <a:lstStyle/>
        <a:p>
          <a:endParaRPr lang="en-US"/>
        </a:p>
      </dgm:t>
    </dgm:pt>
    <dgm:pt modelId="{754FB9C4-5504-574A-95E9-0B38E5F05E3F}" type="sibTrans" cxnId="{665B7498-44BA-5B44-9FFB-6A8957E66728}">
      <dgm:prSet/>
      <dgm:spPr/>
      <dgm:t>
        <a:bodyPr/>
        <a:lstStyle/>
        <a:p>
          <a:endParaRPr lang="en-US"/>
        </a:p>
      </dgm:t>
    </dgm:pt>
    <dgm:pt modelId="{2E131FEA-0AB5-B44E-9501-54699CFBE85D}">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CLIENTS DELIGHT</a:t>
          </a:r>
        </a:p>
      </dgm:t>
    </dgm:pt>
    <dgm:pt modelId="{24EB9BCC-5862-3F4C-9A75-ACE7D3EFB12D}" type="parTrans" cxnId="{52104990-C1B3-B742-A78F-3AE14E01C4F5}">
      <dgm:prSet/>
      <dgm:spPr/>
      <dgm:t>
        <a:bodyPr/>
        <a:lstStyle/>
        <a:p>
          <a:endParaRPr lang="en-US"/>
        </a:p>
      </dgm:t>
    </dgm:pt>
    <dgm:pt modelId="{8EC959D2-F7F7-8645-9685-0B0A6872D607}" type="sibTrans" cxnId="{52104990-C1B3-B742-A78F-3AE14E01C4F5}">
      <dgm:prSet/>
      <dgm:spPr/>
      <dgm:t>
        <a:bodyPr/>
        <a:lstStyle/>
        <a:p>
          <a:endParaRPr lang="en-US"/>
        </a:p>
      </dgm:t>
    </dgm:pt>
    <dgm:pt modelId="{825AA6EF-8BB4-C54A-BC74-A92282B5D9AB}">
      <dgm:prSet phldrT="[Text]" custT="1"/>
      <dgm:spPr>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t>
        <a:bodyPr spcFirstLastPara="0" vert="horz" wrap="square" lIns="30480" tIns="22860" rIns="30480" bIns="22860" numCol="1" spcCol="1270" anchor="t" anchorCtr="0"/>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The new delivery service clearly </a:t>
          </a:r>
          <a:r>
            <a:rPr lang="en-US" sz="1200" b="1" kern="1200" dirty="0">
              <a:solidFill>
                <a:srgbClr val="A5A5A5">
                  <a:lumMod val="75000"/>
                </a:srgbClr>
              </a:solidFill>
              <a:latin typeface="Ayuthaya" pitchFamily="2" charset="-34"/>
              <a:ea typeface="Ayuthaya" pitchFamily="2" charset="-34"/>
              <a:cs typeface="Ayuthaya" pitchFamily="2" charset="-34"/>
            </a:rPr>
            <a:t>enhances the customer experience</a:t>
          </a:r>
          <a:r>
            <a:rPr lang="en-US" sz="1200" kern="1200" dirty="0">
              <a:solidFill>
                <a:srgbClr val="A5A5A5">
                  <a:lumMod val="75000"/>
                </a:srgbClr>
              </a:solidFill>
              <a:latin typeface="Ayuthaya" pitchFamily="2" charset="-34"/>
              <a:ea typeface="Ayuthaya" pitchFamily="2" charset="-34"/>
              <a:cs typeface="Ayuthaya" pitchFamily="2" charset="-34"/>
            </a:rPr>
            <a:t>, as clients receive their beers directly at home</a:t>
          </a:r>
        </a:p>
      </dgm:t>
    </dgm:pt>
    <dgm:pt modelId="{DA8C0987-820F-BE46-8708-B9996E6D60EB}" type="parTrans" cxnId="{CF2CAD4F-17BD-D344-B2AF-955B074A5197}">
      <dgm:prSet/>
      <dgm:spPr/>
      <dgm:t>
        <a:bodyPr/>
        <a:lstStyle/>
        <a:p>
          <a:endParaRPr lang="en-US"/>
        </a:p>
      </dgm:t>
    </dgm:pt>
    <dgm:pt modelId="{B2EA8D42-70A5-9749-B244-120A6E636B8B}" type="sibTrans" cxnId="{CF2CAD4F-17BD-D344-B2AF-955B074A5197}">
      <dgm:prSet/>
      <dgm:spPr/>
      <dgm:t>
        <a:bodyPr/>
        <a:lstStyle/>
        <a:p>
          <a:endParaRPr lang="en-US"/>
        </a:p>
      </dgm:t>
    </dgm:pt>
    <dgm:pt modelId="{0A3AEE79-75BF-EA43-9B27-EF2657F18967}">
      <dgm:prSet phldrT="[Text]" custT="1"/>
      <dgm:spPr/>
      <dgm:t>
        <a:bodyPr/>
        <a:lstStyle/>
        <a:p>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br>
            <a:rPr lang="en-US" sz="1300" b="1" dirty="0">
              <a:solidFill>
                <a:srgbClr val="82CF2A"/>
              </a:solidFill>
              <a:latin typeface="Ayuthaya" pitchFamily="2" charset="-34"/>
              <a:ea typeface="Ayuthaya" pitchFamily="2" charset="-34"/>
              <a:cs typeface="Ayuthaya" pitchFamily="2" charset="-34"/>
            </a:rPr>
          </a:br>
          <a:r>
            <a:rPr lang="en-US" sz="1300" b="1" dirty="0">
              <a:solidFill>
                <a:srgbClr val="82CF2A"/>
              </a:solidFill>
              <a:latin typeface="Ayuthaya" pitchFamily="2" charset="-34"/>
              <a:ea typeface="Ayuthaya" pitchFamily="2" charset="-34"/>
              <a:cs typeface="Ayuthaya" pitchFamily="2" charset="-34"/>
            </a:rPr>
            <a:t>STREAMLINING</a:t>
          </a:r>
        </a:p>
      </dgm:t>
    </dgm:pt>
    <dgm:pt modelId="{BF38FA30-6E7B-8342-9E0A-771534D369E9}" type="parTrans" cxnId="{8DDAE846-9DAC-B042-B472-11A835FD0763}">
      <dgm:prSet/>
      <dgm:spPr/>
      <dgm:t>
        <a:bodyPr/>
        <a:lstStyle/>
        <a:p>
          <a:endParaRPr lang="en-US"/>
        </a:p>
      </dgm:t>
    </dgm:pt>
    <dgm:pt modelId="{5F208972-A8A9-5541-B31E-082589F6F57A}" type="sibTrans" cxnId="{8DDAE846-9DAC-B042-B472-11A835FD0763}">
      <dgm:prSet/>
      <dgm:spPr/>
      <dgm:t>
        <a:bodyPr/>
        <a:lstStyle/>
        <a:p>
          <a:endParaRPr lang="en-US"/>
        </a:p>
      </dgm:t>
    </dgm:pt>
    <dgm:pt modelId="{267C9241-41DF-5746-B182-4678CD661C34}">
      <dgm:prSet phldrT="[Text]" custT="1"/>
      <dgm:spPr>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gm:spPr>
      <dgm:t>
        <a:bodyPr spcFirstLastPara="0" vert="horz" wrap="square" lIns="30480" tIns="22860" rIns="30480" bIns="22860" numCol="1" spcCol="1270" anchor="t" anchorCtr="0"/>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Direct contact with clients provides valuable insights that allow for </a:t>
          </a:r>
          <a:r>
            <a:rPr lang="en-US" sz="1200" b="1" kern="1200" dirty="0">
              <a:solidFill>
                <a:srgbClr val="A5A5A5">
                  <a:lumMod val="75000"/>
                </a:srgbClr>
              </a:solidFill>
              <a:latin typeface="Ayuthaya" pitchFamily="2" charset="-34"/>
              <a:ea typeface="Ayuthaya" pitchFamily="2" charset="-34"/>
              <a:cs typeface="Ayuthaya" pitchFamily="2" charset="-34"/>
            </a:rPr>
            <a:t>improvements in operations and inventory management</a:t>
          </a:r>
        </a:p>
      </dgm:t>
    </dgm:pt>
    <dgm:pt modelId="{42ADC2F9-FB54-C44A-9B38-36C67E5E2BEC}" type="parTrans" cxnId="{06857384-F8DF-B247-9635-18B1D9F9AE8F}">
      <dgm:prSet/>
      <dgm:spPr/>
      <dgm:t>
        <a:bodyPr/>
        <a:lstStyle/>
        <a:p>
          <a:endParaRPr lang="en-US"/>
        </a:p>
      </dgm:t>
    </dgm:pt>
    <dgm:pt modelId="{20C65354-E9D0-CB47-9C7F-FC067762DDFA}" type="sibTrans" cxnId="{06857384-F8DF-B247-9635-18B1D9F9AE8F}">
      <dgm:prSet/>
      <dgm:spPr/>
      <dgm:t>
        <a:bodyPr/>
        <a:lstStyle/>
        <a:p>
          <a:endParaRPr lang="en-US"/>
        </a:p>
      </dgm:t>
    </dgm:pt>
    <dgm:pt modelId="{07B0C9D5-7080-1242-88B0-D25E44C3374D}" type="pres">
      <dgm:prSet presAssocID="{8794EF4E-C9EE-D94E-80DB-E990C9F6F105}" presName="theList" presStyleCnt="0">
        <dgm:presLayoutVars>
          <dgm:dir/>
          <dgm:animLvl val="lvl"/>
          <dgm:resizeHandles val="exact"/>
        </dgm:presLayoutVars>
      </dgm:prSet>
      <dgm:spPr/>
    </dgm:pt>
    <dgm:pt modelId="{829D0B30-97B0-B449-97B3-73D56AD9B3BD}" type="pres">
      <dgm:prSet presAssocID="{FD92F5ED-86F0-FA41-BEE4-66D31B79A18B}" presName="compNode" presStyleCnt="0"/>
      <dgm:spPr/>
    </dgm:pt>
    <dgm:pt modelId="{5F544E33-D36C-9348-AB5B-2E56721DEA01}" type="pres">
      <dgm:prSet presAssocID="{FD92F5ED-86F0-FA41-BEE4-66D31B79A18B}" presName="aNode" presStyleLbl="bgShp" presStyleIdx="0" presStyleCnt="6"/>
      <dgm:spPr/>
    </dgm:pt>
    <dgm:pt modelId="{3012AB7A-875C-E048-903D-899920C5DE15}" type="pres">
      <dgm:prSet presAssocID="{FD92F5ED-86F0-FA41-BEE4-66D31B79A18B}" presName="textNode" presStyleLbl="bgShp" presStyleIdx="0" presStyleCnt="6"/>
      <dgm:spPr/>
    </dgm:pt>
    <dgm:pt modelId="{50A5BAEC-55BB-B54F-B8DB-802DDCA04BEB}" type="pres">
      <dgm:prSet presAssocID="{FD92F5ED-86F0-FA41-BEE4-66D31B79A18B}" presName="compChildNode" presStyleCnt="0"/>
      <dgm:spPr/>
    </dgm:pt>
    <dgm:pt modelId="{1B404F05-0A8F-6B4A-AB09-BFF45674441F}" type="pres">
      <dgm:prSet presAssocID="{FD92F5ED-86F0-FA41-BEE4-66D31B79A18B}" presName="theInnerList" presStyleCnt="0"/>
      <dgm:spPr/>
    </dgm:pt>
    <dgm:pt modelId="{6BA1FE72-F5D9-8348-B66C-57AA942FE316}" type="pres">
      <dgm:prSet presAssocID="{AEA61F66-21A1-FE49-B57B-9572E5EB3936}" presName="childNode" presStyleLbl="node1" presStyleIdx="0" presStyleCnt="6" custScaleX="117414">
        <dgm:presLayoutVars>
          <dgm:bulletEnabled val="1"/>
        </dgm:presLayoutVars>
      </dgm:prSet>
      <dgm:spPr/>
    </dgm:pt>
    <dgm:pt modelId="{8FFFE220-A05F-E343-BE3A-BAC318594003}" type="pres">
      <dgm:prSet presAssocID="{FD92F5ED-86F0-FA41-BEE4-66D31B79A18B}" presName="aSpace" presStyleCnt="0"/>
      <dgm:spPr/>
    </dgm:pt>
    <dgm:pt modelId="{E08DA571-8932-0642-BE11-73F8A50B63DF}" type="pres">
      <dgm:prSet presAssocID="{6B851F90-6B2E-FF46-8E49-E99166300CDB}" presName="compNode" presStyleCnt="0"/>
      <dgm:spPr/>
    </dgm:pt>
    <dgm:pt modelId="{FC956E83-E9FE-1847-8ADB-B2F205DC3DB9}" type="pres">
      <dgm:prSet presAssocID="{6B851F90-6B2E-FF46-8E49-E99166300CDB}" presName="aNode" presStyleLbl="bgShp" presStyleIdx="1" presStyleCnt="6"/>
      <dgm:spPr/>
    </dgm:pt>
    <dgm:pt modelId="{4FACE456-4FD2-B04E-A0D8-A03A4B887FA5}" type="pres">
      <dgm:prSet presAssocID="{6B851F90-6B2E-FF46-8E49-E99166300CDB}" presName="textNode" presStyleLbl="bgShp" presStyleIdx="1" presStyleCnt="6"/>
      <dgm:spPr/>
    </dgm:pt>
    <dgm:pt modelId="{8E104F8E-2DE7-B24F-A271-E0FC1BAFC8CB}" type="pres">
      <dgm:prSet presAssocID="{6B851F90-6B2E-FF46-8E49-E99166300CDB}" presName="compChildNode" presStyleCnt="0"/>
      <dgm:spPr/>
    </dgm:pt>
    <dgm:pt modelId="{12D49DC1-5CC7-0643-94F4-3E74DA278C9F}" type="pres">
      <dgm:prSet presAssocID="{6B851F90-6B2E-FF46-8E49-E99166300CDB}" presName="theInnerList" presStyleCnt="0"/>
      <dgm:spPr/>
    </dgm:pt>
    <dgm:pt modelId="{AEA40353-1ED2-8E46-84F7-EB085D76CA43}" type="pres">
      <dgm:prSet presAssocID="{8946E8F3-7F16-A74D-9ADC-0AACDB16C47C}" presName="childNode" presStyleLbl="node1" presStyleIdx="1" presStyleCnt="6" custScaleX="117414">
        <dgm:presLayoutVars>
          <dgm:bulletEnabled val="1"/>
        </dgm:presLayoutVars>
      </dgm:prSet>
      <dgm:spPr>
        <a:xfrm>
          <a:off x="2004626" y="1128141"/>
          <a:ext cx="1699622" cy="2444306"/>
        </a:xfrm>
        <a:prstGeom prst="roundRect">
          <a:avLst>
            <a:gd name="adj" fmla="val 10000"/>
          </a:avLst>
        </a:prstGeom>
      </dgm:spPr>
    </dgm:pt>
    <dgm:pt modelId="{E29C0C2D-6EAB-5446-B5DF-C4B27D7AD7A2}" type="pres">
      <dgm:prSet presAssocID="{6B851F90-6B2E-FF46-8E49-E99166300CDB}" presName="aSpace" presStyleCnt="0"/>
      <dgm:spPr/>
    </dgm:pt>
    <dgm:pt modelId="{0EFC984A-C262-ED47-9DEF-ABF9F5F9A127}" type="pres">
      <dgm:prSet presAssocID="{3B926FC5-35DB-734D-9BA1-FCFC5FC82C50}" presName="compNode" presStyleCnt="0"/>
      <dgm:spPr/>
    </dgm:pt>
    <dgm:pt modelId="{3230BB25-EA75-3E47-BFC7-B31B2E25FB16}" type="pres">
      <dgm:prSet presAssocID="{3B926FC5-35DB-734D-9BA1-FCFC5FC82C50}" presName="aNode" presStyleLbl="bgShp" presStyleIdx="2" presStyleCnt="6"/>
      <dgm:spPr/>
    </dgm:pt>
    <dgm:pt modelId="{628E9E90-DBE9-7E44-B99A-2EFB385CE134}" type="pres">
      <dgm:prSet presAssocID="{3B926FC5-35DB-734D-9BA1-FCFC5FC82C50}" presName="textNode" presStyleLbl="bgShp" presStyleIdx="2" presStyleCnt="6"/>
      <dgm:spPr/>
    </dgm:pt>
    <dgm:pt modelId="{92393355-033B-8047-9507-55B24BDE42B0}" type="pres">
      <dgm:prSet presAssocID="{3B926FC5-35DB-734D-9BA1-FCFC5FC82C50}" presName="compChildNode" presStyleCnt="0"/>
      <dgm:spPr/>
    </dgm:pt>
    <dgm:pt modelId="{9C1007C6-37A8-F847-AF18-B4BFB5589507}" type="pres">
      <dgm:prSet presAssocID="{3B926FC5-35DB-734D-9BA1-FCFC5FC82C50}" presName="theInnerList" presStyleCnt="0"/>
      <dgm:spPr/>
    </dgm:pt>
    <dgm:pt modelId="{F16BAC28-8E72-E94E-AFBC-B40757AE8E36}" type="pres">
      <dgm:prSet presAssocID="{E31DFCBC-B9A9-0845-9F06-464151084FB2}" presName="childNode" presStyleLbl="node1" presStyleIdx="2" presStyleCnt="6" custScaleX="117414">
        <dgm:presLayoutVars>
          <dgm:bulletEnabled val="1"/>
        </dgm:presLayoutVars>
      </dgm:prSet>
      <dgm:spPr>
        <a:xfrm>
          <a:off x="3949767" y="1128141"/>
          <a:ext cx="1699622" cy="2444306"/>
        </a:xfrm>
        <a:prstGeom prst="roundRect">
          <a:avLst>
            <a:gd name="adj" fmla="val 10000"/>
          </a:avLst>
        </a:prstGeom>
      </dgm:spPr>
    </dgm:pt>
    <dgm:pt modelId="{F943FD52-5428-094F-8B98-0799227380B9}" type="pres">
      <dgm:prSet presAssocID="{3B926FC5-35DB-734D-9BA1-FCFC5FC82C50}" presName="aSpace" presStyleCnt="0"/>
      <dgm:spPr/>
    </dgm:pt>
    <dgm:pt modelId="{775552BA-380D-B14D-A92B-306C41AA2FA3}" type="pres">
      <dgm:prSet presAssocID="{8C9FE975-3A30-3D49-B5B5-53A304A8CB43}" presName="compNode" presStyleCnt="0"/>
      <dgm:spPr/>
    </dgm:pt>
    <dgm:pt modelId="{C7CA9E8B-CEEA-C044-8B26-E55365FC05C2}" type="pres">
      <dgm:prSet presAssocID="{8C9FE975-3A30-3D49-B5B5-53A304A8CB43}" presName="aNode" presStyleLbl="bgShp" presStyleIdx="3" presStyleCnt="6"/>
      <dgm:spPr/>
    </dgm:pt>
    <dgm:pt modelId="{CACD45E0-EB4D-1E4E-96D2-C32FB65784C1}" type="pres">
      <dgm:prSet presAssocID="{8C9FE975-3A30-3D49-B5B5-53A304A8CB43}" presName="textNode" presStyleLbl="bgShp" presStyleIdx="3" presStyleCnt="6"/>
      <dgm:spPr/>
    </dgm:pt>
    <dgm:pt modelId="{ADEDB53B-BC4F-A249-AB0B-ADF4D7790480}" type="pres">
      <dgm:prSet presAssocID="{8C9FE975-3A30-3D49-B5B5-53A304A8CB43}" presName="compChildNode" presStyleCnt="0"/>
      <dgm:spPr/>
    </dgm:pt>
    <dgm:pt modelId="{6A8BE01A-DE0F-A04A-A0C0-072F6A13BD9E}" type="pres">
      <dgm:prSet presAssocID="{8C9FE975-3A30-3D49-B5B5-53A304A8CB43}" presName="theInnerList" presStyleCnt="0"/>
      <dgm:spPr/>
    </dgm:pt>
    <dgm:pt modelId="{200753CA-D6D8-3E4E-8F5D-D789DBB5A241}" type="pres">
      <dgm:prSet presAssocID="{C4854CED-24B3-C44E-9FA4-1F85A53DC3F8}" presName="childNode" presStyleLbl="node1" presStyleIdx="3" presStyleCnt="6" custScaleX="117414">
        <dgm:presLayoutVars>
          <dgm:bulletEnabled val="1"/>
        </dgm:presLayoutVars>
      </dgm:prSet>
      <dgm:spPr>
        <a:xfrm>
          <a:off x="5894909" y="1128141"/>
          <a:ext cx="1699622" cy="2444306"/>
        </a:xfrm>
        <a:prstGeom prst="roundRect">
          <a:avLst>
            <a:gd name="adj" fmla="val 10000"/>
          </a:avLst>
        </a:prstGeom>
      </dgm:spPr>
    </dgm:pt>
    <dgm:pt modelId="{B16693C1-1C44-654A-A944-6A5E2C3F10C0}" type="pres">
      <dgm:prSet presAssocID="{8C9FE975-3A30-3D49-B5B5-53A304A8CB43}" presName="aSpace" presStyleCnt="0"/>
      <dgm:spPr/>
    </dgm:pt>
    <dgm:pt modelId="{5B43185D-4497-E746-9302-FA8CDC33A457}" type="pres">
      <dgm:prSet presAssocID="{2E131FEA-0AB5-B44E-9501-54699CFBE85D}" presName="compNode" presStyleCnt="0"/>
      <dgm:spPr/>
    </dgm:pt>
    <dgm:pt modelId="{B24DDCA2-141B-DB44-A18C-FED7F31B156E}" type="pres">
      <dgm:prSet presAssocID="{2E131FEA-0AB5-B44E-9501-54699CFBE85D}" presName="aNode" presStyleLbl="bgShp" presStyleIdx="4" presStyleCnt="6"/>
      <dgm:spPr/>
    </dgm:pt>
    <dgm:pt modelId="{1F224A82-E869-4640-BBE9-F2EDC719E472}" type="pres">
      <dgm:prSet presAssocID="{2E131FEA-0AB5-B44E-9501-54699CFBE85D}" presName="textNode" presStyleLbl="bgShp" presStyleIdx="4" presStyleCnt="6"/>
      <dgm:spPr/>
    </dgm:pt>
    <dgm:pt modelId="{A562E204-072A-FB43-AA43-BE34193A7848}" type="pres">
      <dgm:prSet presAssocID="{2E131FEA-0AB5-B44E-9501-54699CFBE85D}" presName="compChildNode" presStyleCnt="0"/>
      <dgm:spPr/>
    </dgm:pt>
    <dgm:pt modelId="{781D3183-2D22-B242-805C-DA236D81824D}" type="pres">
      <dgm:prSet presAssocID="{2E131FEA-0AB5-B44E-9501-54699CFBE85D}" presName="theInnerList" presStyleCnt="0"/>
      <dgm:spPr/>
    </dgm:pt>
    <dgm:pt modelId="{7F59D8E6-4A4E-DE44-AE0F-C744020ACA1A}" type="pres">
      <dgm:prSet presAssocID="{825AA6EF-8BB4-C54A-BC74-A92282B5D9AB}" presName="childNode" presStyleLbl="node1" presStyleIdx="4" presStyleCnt="6" custScaleX="117414">
        <dgm:presLayoutVars>
          <dgm:bulletEnabled val="1"/>
        </dgm:presLayoutVars>
      </dgm:prSet>
      <dgm:spPr>
        <a:xfrm>
          <a:off x="7840050" y="1128141"/>
          <a:ext cx="1699622" cy="2444306"/>
        </a:xfrm>
        <a:prstGeom prst="roundRect">
          <a:avLst>
            <a:gd name="adj" fmla="val 10000"/>
          </a:avLst>
        </a:prstGeom>
      </dgm:spPr>
    </dgm:pt>
    <dgm:pt modelId="{DDF8F660-EDF3-E540-9F4E-2F2A246DC89B}" type="pres">
      <dgm:prSet presAssocID="{2E131FEA-0AB5-B44E-9501-54699CFBE85D}" presName="aSpace" presStyleCnt="0"/>
      <dgm:spPr/>
    </dgm:pt>
    <dgm:pt modelId="{38323722-52ED-6C44-9AD9-C8A97F937D8D}" type="pres">
      <dgm:prSet presAssocID="{0A3AEE79-75BF-EA43-9B27-EF2657F18967}" presName="compNode" presStyleCnt="0"/>
      <dgm:spPr/>
    </dgm:pt>
    <dgm:pt modelId="{C8D7B542-9B89-F345-BCEB-713EFDBCB1E1}" type="pres">
      <dgm:prSet presAssocID="{0A3AEE79-75BF-EA43-9B27-EF2657F18967}" presName="aNode" presStyleLbl="bgShp" presStyleIdx="5" presStyleCnt="6"/>
      <dgm:spPr/>
    </dgm:pt>
    <dgm:pt modelId="{5B333D35-EDDA-9847-AF25-CCB8CE349618}" type="pres">
      <dgm:prSet presAssocID="{0A3AEE79-75BF-EA43-9B27-EF2657F18967}" presName="textNode" presStyleLbl="bgShp" presStyleIdx="5" presStyleCnt="6"/>
      <dgm:spPr/>
    </dgm:pt>
    <dgm:pt modelId="{67533BDD-D569-BE43-830C-6A2C3C8A3A4D}" type="pres">
      <dgm:prSet presAssocID="{0A3AEE79-75BF-EA43-9B27-EF2657F18967}" presName="compChildNode" presStyleCnt="0"/>
      <dgm:spPr/>
    </dgm:pt>
    <dgm:pt modelId="{19642381-F11A-0B49-A992-6F12EB311BA8}" type="pres">
      <dgm:prSet presAssocID="{0A3AEE79-75BF-EA43-9B27-EF2657F18967}" presName="theInnerList" presStyleCnt="0"/>
      <dgm:spPr/>
    </dgm:pt>
    <dgm:pt modelId="{4D36984F-5962-AE45-A87B-E7E0DA1E17CE}" type="pres">
      <dgm:prSet presAssocID="{267C9241-41DF-5746-B182-4678CD661C34}" presName="childNode" presStyleLbl="node1" presStyleIdx="5" presStyleCnt="6" custScaleX="117414">
        <dgm:presLayoutVars>
          <dgm:bulletEnabled val="1"/>
        </dgm:presLayoutVars>
      </dgm:prSet>
      <dgm:spPr>
        <a:xfrm>
          <a:off x="9785191" y="1128141"/>
          <a:ext cx="1699622" cy="2444306"/>
        </a:xfrm>
        <a:prstGeom prst="roundRect">
          <a:avLst>
            <a:gd name="adj" fmla="val 10000"/>
          </a:avLst>
        </a:prstGeom>
      </dgm:spPr>
    </dgm:pt>
  </dgm:ptLst>
  <dgm:cxnLst>
    <dgm:cxn modelId="{2E96D606-1FC7-A849-96F6-F87B1D5ED383}" type="presOf" srcId="{6B851F90-6B2E-FF46-8E49-E99166300CDB}" destId="{4FACE456-4FD2-B04E-A0D8-A03A4B887FA5}" srcOrd="1" destOrd="0" presId="urn:microsoft.com/office/officeart/2005/8/layout/lProcess2"/>
    <dgm:cxn modelId="{BD1E8F0C-0A38-1840-A531-72C7315B436F}" srcId="{FD92F5ED-86F0-FA41-BEE4-66D31B79A18B}" destId="{AEA61F66-21A1-FE49-B57B-9572E5EB3936}" srcOrd="0" destOrd="0" parTransId="{731856D1-E1CE-F14C-86FC-F3F201D65632}" sibTransId="{4AEC6F10-55AB-7E40-AA99-C2EB69234873}"/>
    <dgm:cxn modelId="{AF92A212-EE21-C74D-847E-68B8B3EC8AD0}" type="presOf" srcId="{FD92F5ED-86F0-FA41-BEE4-66D31B79A18B}" destId="{5F544E33-D36C-9348-AB5B-2E56721DEA01}" srcOrd="0" destOrd="0" presId="urn:microsoft.com/office/officeart/2005/8/layout/lProcess2"/>
    <dgm:cxn modelId="{0725061C-97F5-C440-8699-A076E1277D9F}" type="presOf" srcId="{8C9FE975-3A30-3D49-B5B5-53A304A8CB43}" destId="{CACD45E0-EB4D-1E4E-96D2-C32FB65784C1}" srcOrd="1" destOrd="0" presId="urn:microsoft.com/office/officeart/2005/8/layout/lProcess2"/>
    <dgm:cxn modelId="{E4E4C82F-8DC5-FE48-92A0-FF493D494B3D}" type="presOf" srcId="{2E131FEA-0AB5-B44E-9501-54699CFBE85D}" destId="{B24DDCA2-141B-DB44-A18C-FED7F31B156E}" srcOrd="0" destOrd="0" presId="urn:microsoft.com/office/officeart/2005/8/layout/lProcess2"/>
    <dgm:cxn modelId="{733E2346-3BEB-EE4B-85C2-36359627F436}" type="presOf" srcId="{AEA61F66-21A1-FE49-B57B-9572E5EB3936}" destId="{6BA1FE72-F5D9-8348-B66C-57AA942FE316}" srcOrd="0" destOrd="0" presId="urn:microsoft.com/office/officeart/2005/8/layout/lProcess2"/>
    <dgm:cxn modelId="{51838246-B92C-6D44-BE22-53C6CD9562E7}" type="presOf" srcId="{0A3AEE79-75BF-EA43-9B27-EF2657F18967}" destId="{C8D7B542-9B89-F345-BCEB-713EFDBCB1E1}" srcOrd="0" destOrd="0" presId="urn:microsoft.com/office/officeart/2005/8/layout/lProcess2"/>
    <dgm:cxn modelId="{8DDAE846-9DAC-B042-B472-11A835FD0763}" srcId="{8794EF4E-C9EE-D94E-80DB-E990C9F6F105}" destId="{0A3AEE79-75BF-EA43-9B27-EF2657F18967}" srcOrd="5" destOrd="0" parTransId="{BF38FA30-6E7B-8342-9E0A-771534D369E9}" sibTransId="{5F208972-A8A9-5541-B31E-082589F6F57A}"/>
    <dgm:cxn modelId="{CF2CAD4F-17BD-D344-B2AF-955B074A5197}" srcId="{2E131FEA-0AB5-B44E-9501-54699CFBE85D}" destId="{825AA6EF-8BB4-C54A-BC74-A92282B5D9AB}" srcOrd="0" destOrd="0" parTransId="{DA8C0987-820F-BE46-8708-B9996E6D60EB}" sibTransId="{B2EA8D42-70A5-9749-B244-120A6E636B8B}"/>
    <dgm:cxn modelId="{1FEB4A5F-3549-AE4F-B0C2-A29D4E63F032}" srcId="{8794EF4E-C9EE-D94E-80DB-E990C9F6F105}" destId="{3B926FC5-35DB-734D-9BA1-FCFC5FC82C50}" srcOrd="2" destOrd="0" parTransId="{12142160-2C5A-BA42-A099-C22523E472B8}" sibTransId="{9336722F-1495-D346-AE3F-1D8CB4A9E738}"/>
    <dgm:cxn modelId="{973BC868-F155-C247-AB6D-2BB39F67298B}" type="presOf" srcId="{3B926FC5-35DB-734D-9BA1-FCFC5FC82C50}" destId="{3230BB25-EA75-3E47-BFC7-B31B2E25FB16}" srcOrd="0" destOrd="0" presId="urn:microsoft.com/office/officeart/2005/8/layout/lProcess2"/>
    <dgm:cxn modelId="{FBAB6078-0636-2E4E-A062-4B0A215B1D67}" type="presOf" srcId="{E31DFCBC-B9A9-0845-9F06-464151084FB2}" destId="{F16BAC28-8E72-E94E-AFBC-B40757AE8E36}" srcOrd="0" destOrd="0" presId="urn:microsoft.com/office/officeart/2005/8/layout/lProcess2"/>
    <dgm:cxn modelId="{416C7781-9DC1-CE4F-9244-3AEDE774A050}" type="presOf" srcId="{267C9241-41DF-5746-B182-4678CD661C34}" destId="{4D36984F-5962-AE45-A87B-E7E0DA1E17CE}" srcOrd="0" destOrd="0" presId="urn:microsoft.com/office/officeart/2005/8/layout/lProcess2"/>
    <dgm:cxn modelId="{06857384-F8DF-B247-9635-18B1D9F9AE8F}" srcId="{0A3AEE79-75BF-EA43-9B27-EF2657F18967}" destId="{267C9241-41DF-5746-B182-4678CD661C34}" srcOrd="0" destOrd="0" parTransId="{42ADC2F9-FB54-C44A-9B38-36C67E5E2BEC}" sibTransId="{20C65354-E9D0-CB47-9C7F-FC067762DDFA}"/>
    <dgm:cxn modelId="{E7890685-7498-2245-9839-90EF6D3FCF76}" type="presOf" srcId="{FD92F5ED-86F0-FA41-BEE4-66D31B79A18B}" destId="{3012AB7A-875C-E048-903D-899920C5DE15}" srcOrd="1" destOrd="0" presId="urn:microsoft.com/office/officeart/2005/8/layout/lProcess2"/>
    <dgm:cxn modelId="{F7511988-C627-9B41-B48B-46BE99E1D7B4}" srcId="{8794EF4E-C9EE-D94E-80DB-E990C9F6F105}" destId="{FD92F5ED-86F0-FA41-BEE4-66D31B79A18B}" srcOrd="0" destOrd="0" parTransId="{7CA2E208-55B5-1840-AE38-E82D786A1CCC}" sibTransId="{1A52D6CA-AE2A-D442-BE74-9B99920060DE}"/>
    <dgm:cxn modelId="{98649689-D052-C34A-9253-E06A9C8D0B0C}" type="presOf" srcId="{8946E8F3-7F16-A74D-9ADC-0AACDB16C47C}" destId="{AEA40353-1ED2-8E46-84F7-EB085D76CA43}" srcOrd="0" destOrd="0" presId="urn:microsoft.com/office/officeart/2005/8/layout/lProcess2"/>
    <dgm:cxn modelId="{77937E8C-250A-A34B-9B9F-D1BB8FFA17AB}" type="presOf" srcId="{8794EF4E-C9EE-D94E-80DB-E990C9F6F105}" destId="{07B0C9D5-7080-1242-88B0-D25E44C3374D}" srcOrd="0" destOrd="0" presId="urn:microsoft.com/office/officeart/2005/8/layout/lProcess2"/>
    <dgm:cxn modelId="{52104990-C1B3-B742-A78F-3AE14E01C4F5}" srcId="{8794EF4E-C9EE-D94E-80DB-E990C9F6F105}" destId="{2E131FEA-0AB5-B44E-9501-54699CFBE85D}" srcOrd="4" destOrd="0" parTransId="{24EB9BCC-5862-3F4C-9A75-ACE7D3EFB12D}" sibTransId="{8EC959D2-F7F7-8645-9685-0B0A6872D607}"/>
    <dgm:cxn modelId="{665B7498-44BA-5B44-9FFB-6A8957E66728}" srcId="{8C9FE975-3A30-3D49-B5B5-53A304A8CB43}" destId="{C4854CED-24B3-C44E-9FA4-1F85A53DC3F8}" srcOrd="0" destOrd="0" parTransId="{7D51B42A-2A47-C846-97B5-62EF8CBB1322}" sibTransId="{754FB9C4-5504-574A-95E9-0B38E5F05E3F}"/>
    <dgm:cxn modelId="{8E18E399-5B11-A14C-BBFC-CD4F8E217BB1}" type="presOf" srcId="{2E131FEA-0AB5-B44E-9501-54699CFBE85D}" destId="{1F224A82-E869-4640-BBE9-F2EDC719E472}" srcOrd="1" destOrd="0" presId="urn:microsoft.com/office/officeart/2005/8/layout/lProcess2"/>
    <dgm:cxn modelId="{2DF124A0-A714-DC4C-9924-D0444C3CB1A2}" type="presOf" srcId="{825AA6EF-8BB4-C54A-BC74-A92282B5D9AB}" destId="{7F59D8E6-4A4E-DE44-AE0F-C744020ACA1A}" srcOrd="0" destOrd="0" presId="urn:microsoft.com/office/officeart/2005/8/layout/lProcess2"/>
    <dgm:cxn modelId="{56AD8EA9-53AD-F347-BBEC-3E076E60145C}" srcId="{8794EF4E-C9EE-D94E-80DB-E990C9F6F105}" destId="{8C9FE975-3A30-3D49-B5B5-53A304A8CB43}" srcOrd="3" destOrd="0" parTransId="{13B26BE1-9CA7-5841-A6D9-B4C9E7383C41}" sibTransId="{AD0EC947-5F86-3E4D-A3E5-8F45CBCF0C09}"/>
    <dgm:cxn modelId="{6BAECDA9-225C-9B4D-A122-381A4E0B11EA}" type="presOf" srcId="{C4854CED-24B3-C44E-9FA4-1F85A53DC3F8}" destId="{200753CA-D6D8-3E4E-8F5D-D789DBB5A241}" srcOrd="0" destOrd="0" presId="urn:microsoft.com/office/officeart/2005/8/layout/lProcess2"/>
    <dgm:cxn modelId="{283F71AA-0B90-844B-973D-DFF258F3A3B1}" srcId="{3B926FC5-35DB-734D-9BA1-FCFC5FC82C50}" destId="{E31DFCBC-B9A9-0845-9F06-464151084FB2}" srcOrd="0" destOrd="0" parTransId="{883469AB-EF5E-9442-A4E0-4AF031E6CF4E}" sibTransId="{F0DF113A-69F1-8B45-B40F-1296D144446A}"/>
    <dgm:cxn modelId="{8DD5AABA-BFAB-0C4A-AC03-F1999F239ABB}" type="presOf" srcId="{6B851F90-6B2E-FF46-8E49-E99166300CDB}" destId="{FC956E83-E9FE-1847-8ADB-B2F205DC3DB9}" srcOrd="0" destOrd="0" presId="urn:microsoft.com/office/officeart/2005/8/layout/lProcess2"/>
    <dgm:cxn modelId="{EDA2BCCB-AFD5-B144-9A5F-1F319DBAE8E9}" type="presOf" srcId="{3B926FC5-35DB-734D-9BA1-FCFC5FC82C50}" destId="{628E9E90-DBE9-7E44-B99A-2EFB385CE134}" srcOrd="1" destOrd="0" presId="urn:microsoft.com/office/officeart/2005/8/layout/lProcess2"/>
    <dgm:cxn modelId="{09B741E3-3FBA-4F4C-8DBC-19EF3AE467A7}" type="presOf" srcId="{0A3AEE79-75BF-EA43-9B27-EF2657F18967}" destId="{5B333D35-EDDA-9847-AF25-CCB8CE349618}" srcOrd="1" destOrd="0" presId="urn:microsoft.com/office/officeart/2005/8/layout/lProcess2"/>
    <dgm:cxn modelId="{DEE595EB-4166-A345-BBBF-DFF120A1DE3D}" srcId="{8794EF4E-C9EE-D94E-80DB-E990C9F6F105}" destId="{6B851F90-6B2E-FF46-8E49-E99166300CDB}" srcOrd="1" destOrd="0" parTransId="{32107963-D201-6340-9671-420BABDCB8CE}" sibTransId="{65B0C77C-84FB-E04E-964D-2E522DB2CF33}"/>
    <dgm:cxn modelId="{3ACB9CEE-98C0-9B44-96C9-A0C85453236D}" srcId="{6B851F90-6B2E-FF46-8E49-E99166300CDB}" destId="{8946E8F3-7F16-A74D-9ADC-0AACDB16C47C}" srcOrd="0" destOrd="0" parTransId="{80B4229E-9039-C043-B3B5-D4D526850C43}" sibTransId="{F2DB6F58-3919-2241-A092-2312986C4D77}"/>
    <dgm:cxn modelId="{1B90CFFA-EBD3-7045-AF9A-B4D5A4BE76F9}" type="presOf" srcId="{8C9FE975-3A30-3D49-B5B5-53A304A8CB43}" destId="{C7CA9E8B-CEEA-C044-8B26-E55365FC05C2}" srcOrd="0" destOrd="0" presId="urn:microsoft.com/office/officeart/2005/8/layout/lProcess2"/>
    <dgm:cxn modelId="{1CE69650-BFC2-884B-8C1E-E240719C0E40}" type="presParOf" srcId="{07B0C9D5-7080-1242-88B0-D25E44C3374D}" destId="{829D0B30-97B0-B449-97B3-73D56AD9B3BD}" srcOrd="0" destOrd="0" presId="urn:microsoft.com/office/officeart/2005/8/layout/lProcess2"/>
    <dgm:cxn modelId="{F863CD6B-FE5C-6040-8CCA-5BB4E095E6C8}" type="presParOf" srcId="{829D0B30-97B0-B449-97B3-73D56AD9B3BD}" destId="{5F544E33-D36C-9348-AB5B-2E56721DEA01}" srcOrd="0" destOrd="0" presId="urn:microsoft.com/office/officeart/2005/8/layout/lProcess2"/>
    <dgm:cxn modelId="{68E83D62-2F24-C243-8A7B-47A299FFD4E9}" type="presParOf" srcId="{829D0B30-97B0-B449-97B3-73D56AD9B3BD}" destId="{3012AB7A-875C-E048-903D-899920C5DE15}" srcOrd="1" destOrd="0" presId="urn:microsoft.com/office/officeart/2005/8/layout/lProcess2"/>
    <dgm:cxn modelId="{4315B728-DD43-6047-BCDA-92138A763E98}" type="presParOf" srcId="{829D0B30-97B0-B449-97B3-73D56AD9B3BD}" destId="{50A5BAEC-55BB-B54F-B8DB-802DDCA04BEB}" srcOrd="2" destOrd="0" presId="urn:microsoft.com/office/officeart/2005/8/layout/lProcess2"/>
    <dgm:cxn modelId="{8F00A1B3-93C5-D245-95C1-2C50B303FA64}" type="presParOf" srcId="{50A5BAEC-55BB-B54F-B8DB-802DDCA04BEB}" destId="{1B404F05-0A8F-6B4A-AB09-BFF45674441F}" srcOrd="0" destOrd="0" presId="urn:microsoft.com/office/officeart/2005/8/layout/lProcess2"/>
    <dgm:cxn modelId="{02E2FF0B-CC73-1746-9383-F7B5BAAA34DF}" type="presParOf" srcId="{1B404F05-0A8F-6B4A-AB09-BFF45674441F}" destId="{6BA1FE72-F5D9-8348-B66C-57AA942FE316}" srcOrd="0" destOrd="0" presId="urn:microsoft.com/office/officeart/2005/8/layout/lProcess2"/>
    <dgm:cxn modelId="{270A09B7-CF70-4C4F-9312-E5A6CF171098}" type="presParOf" srcId="{07B0C9D5-7080-1242-88B0-D25E44C3374D}" destId="{8FFFE220-A05F-E343-BE3A-BAC318594003}" srcOrd="1" destOrd="0" presId="urn:microsoft.com/office/officeart/2005/8/layout/lProcess2"/>
    <dgm:cxn modelId="{5C4A15F5-E77C-EA44-B656-C7B535AFCAD4}" type="presParOf" srcId="{07B0C9D5-7080-1242-88B0-D25E44C3374D}" destId="{E08DA571-8932-0642-BE11-73F8A50B63DF}" srcOrd="2" destOrd="0" presId="urn:microsoft.com/office/officeart/2005/8/layout/lProcess2"/>
    <dgm:cxn modelId="{70B5615B-3109-A04C-9C17-CED8886E548A}" type="presParOf" srcId="{E08DA571-8932-0642-BE11-73F8A50B63DF}" destId="{FC956E83-E9FE-1847-8ADB-B2F205DC3DB9}" srcOrd="0" destOrd="0" presId="urn:microsoft.com/office/officeart/2005/8/layout/lProcess2"/>
    <dgm:cxn modelId="{A9A042EE-4370-9345-88CF-F67881CCA59B}" type="presParOf" srcId="{E08DA571-8932-0642-BE11-73F8A50B63DF}" destId="{4FACE456-4FD2-B04E-A0D8-A03A4B887FA5}" srcOrd="1" destOrd="0" presId="urn:microsoft.com/office/officeart/2005/8/layout/lProcess2"/>
    <dgm:cxn modelId="{71789E90-96A2-9F44-A9BE-E296E274086C}" type="presParOf" srcId="{E08DA571-8932-0642-BE11-73F8A50B63DF}" destId="{8E104F8E-2DE7-B24F-A271-E0FC1BAFC8CB}" srcOrd="2" destOrd="0" presId="urn:microsoft.com/office/officeart/2005/8/layout/lProcess2"/>
    <dgm:cxn modelId="{DC877BC8-7B7F-3A47-A6D4-9487E923BA02}" type="presParOf" srcId="{8E104F8E-2DE7-B24F-A271-E0FC1BAFC8CB}" destId="{12D49DC1-5CC7-0643-94F4-3E74DA278C9F}" srcOrd="0" destOrd="0" presId="urn:microsoft.com/office/officeart/2005/8/layout/lProcess2"/>
    <dgm:cxn modelId="{08AFCB4B-8BFF-554E-8202-8F72CB56F82A}" type="presParOf" srcId="{12D49DC1-5CC7-0643-94F4-3E74DA278C9F}" destId="{AEA40353-1ED2-8E46-84F7-EB085D76CA43}" srcOrd="0" destOrd="0" presId="urn:microsoft.com/office/officeart/2005/8/layout/lProcess2"/>
    <dgm:cxn modelId="{DBD5BEF4-1422-194A-BF2F-DF82B43F383A}" type="presParOf" srcId="{07B0C9D5-7080-1242-88B0-D25E44C3374D}" destId="{E29C0C2D-6EAB-5446-B5DF-C4B27D7AD7A2}" srcOrd="3" destOrd="0" presId="urn:microsoft.com/office/officeart/2005/8/layout/lProcess2"/>
    <dgm:cxn modelId="{34939BB3-5472-CA46-90ED-24DFC6B7823B}" type="presParOf" srcId="{07B0C9D5-7080-1242-88B0-D25E44C3374D}" destId="{0EFC984A-C262-ED47-9DEF-ABF9F5F9A127}" srcOrd="4" destOrd="0" presId="urn:microsoft.com/office/officeart/2005/8/layout/lProcess2"/>
    <dgm:cxn modelId="{C4982C25-295E-8B4C-B8C3-8E9D8A377D30}" type="presParOf" srcId="{0EFC984A-C262-ED47-9DEF-ABF9F5F9A127}" destId="{3230BB25-EA75-3E47-BFC7-B31B2E25FB16}" srcOrd="0" destOrd="0" presId="urn:microsoft.com/office/officeart/2005/8/layout/lProcess2"/>
    <dgm:cxn modelId="{9C94D039-8AB9-3742-A2F0-36126FACA199}" type="presParOf" srcId="{0EFC984A-C262-ED47-9DEF-ABF9F5F9A127}" destId="{628E9E90-DBE9-7E44-B99A-2EFB385CE134}" srcOrd="1" destOrd="0" presId="urn:microsoft.com/office/officeart/2005/8/layout/lProcess2"/>
    <dgm:cxn modelId="{BA0D3F77-DA32-F343-B60D-57A4AE49F130}" type="presParOf" srcId="{0EFC984A-C262-ED47-9DEF-ABF9F5F9A127}" destId="{92393355-033B-8047-9507-55B24BDE42B0}" srcOrd="2" destOrd="0" presId="urn:microsoft.com/office/officeart/2005/8/layout/lProcess2"/>
    <dgm:cxn modelId="{7CB6BFB1-C266-8D4C-97F3-8CB28B7E569B}" type="presParOf" srcId="{92393355-033B-8047-9507-55B24BDE42B0}" destId="{9C1007C6-37A8-F847-AF18-B4BFB5589507}" srcOrd="0" destOrd="0" presId="urn:microsoft.com/office/officeart/2005/8/layout/lProcess2"/>
    <dgm:cxn modelId="{94C67306-876E-8749-9128-7CA498BC6EE7}" type="presParOf" srcId="{9C1007C6-37A8-F847-AF18-B4BFB5589507}" destId="{F16BAC28-8E72-E94E-AFBC-B40757AE8E36}" srcOrd="0" destOrd="0" presId="urn:microsoft.com/office/officeart/2005/8/layout/lProcess2"/>
    <dgm:cxn modelId="{350D6B61-A80F-6540-A7C3-3CA9C57C40A0}" type="presParOf" srcId="{07B0C9D5-7080-1242-88B0-D25E44C3374D}" destId="{F943FD52-5428-094F-8B98-0799227380B9}" srcOrd="5" destOrd="0" presId="urn:microsoft.com/office/officeart/2005/8/layout/lProcess2"/>
    <dgm:cxn modelId="{0CC672BF-7E15-8E41-8809-AA057A287714}" type="presParOf" srcId="{07B0C9D5-7080-1242-88B0-D25E44C3374D}" destId="{775552BA-380D-B14D-A92B-306C41AA2FA3}" srcOrd="6" destOrd="0" presId="urn:microsoft.com/office/officeart/2005/8/layout/lProcess2"/>
    <dgm:cxn modelId="{ED65AF8C-1472-DA40-AA16-1D8BE0EDC187}" type="presParOf" srcId="{775552BA-380D-B14D-A92B-306C41AA2FA3}" destId="{C7CA9E8B-CEEA-C044-8B26-E55365FC05C2}" srcOrd="0" destOrd="0" presId="urn:microsoft.com/office/officeart/2005/8/layout/lProcess2"/>
    <dgm:cxn modelId="{2F4EFD24-455B-4B40-A8A0-8B4204460B7F}" type="presParOf" srcId="{775552BA-380D-B14D-A92B-306C41AA2FA3}" destId="{CACD45E0-EB4D-1E4E-96D2-C32FB65784C1}" srcOrd="1" destOrd="0" presId="urn:microsoft.com/office/officeart/2005/8/layout/lProcess2"/>
    <dgm:cxn modelId="{6DBD2817-ABD6-264E-9043-AE57472C72E2}" type="presParOf" srcId="{775552BA-380D-B14D-A92B-306C41AA2FA3}" destId="{ADEDB53B-BC4F-A249-AB0B-ADF4D7790480}" srcOrd="2" destOrd="0" presId="urn:microsoft.com/office/officeart/2005/8/layout/lProcess2"/>
    <dgm:cxn modelId="{9C8254F2-D4B9-554A-A791-D2988862E0A2}" type="presParOf" srcId="{ADEDB53B-BC4F-A249-AB0B-ADF4D7790480}" destId="{6A8BE01A-DE0F-A04A-A0C0-072F6A13BD9E}" srcOrd="0" destOrd="0" presId="urn:microsoft.com/office/officeart/2005/8/layout/lProcess2"/>
    <dgm:cxn modelId="{30A8CC2A-4E57-5649-B3E7-9EA45F82B4B2}" type="presParOf" srcId="{6A8BE01A-DE0F-A04A-A0C0-072F6A13BD9E}" destId="{200753CA-D6D8-3E4E-8F5D-D789DBB5A241}" srcOrd="0" destOrd="0" presId="urn:microsoft.com/office/officeart/2005/8/layout/lProcess2"/>
    <dgm:cxn modelId="{CEA849E1-F8D7-9346-8370-CAA4BE0DBD93}" type="presParOf" srcId="{07B0C9D5-7080-1242-88B0-D25E44C3374D}" destId="{B16693C1-1C44-654A-A944-6A5E2C3F10C0}" srcOrd="7" destOrd="0" presId="urn:microsoft.com/office/officeart/2005/8/layout/lProcess2"/>
    <dgm:cxn modelId="{321F49F2-F9C6-CF46-BC39-D302E91DC6CE}" type="presParOf" srcId="{07B0C9D5-7080-1242-88B0-D25E44C3374D}" destId="{5B43185D-4497-E746-9302-FA8CDC33A457}" srcOrd="8" destOrd="0" presId="urn:microsoft.com/office/officeart/2005/8/layout/lProcess2"/>
    <dgm:cxn modelId="{9BB8E71C-5475-0D4D-8B77-7E949478B59C}" type="presParOf" srcId="{5B43185D-4497-E746-9302-FA8CDC33A457}" destId="{B24DDCA2-141B-DB44-A18C-FED7F31B156E}" srcOrd="0" destOrd="0" presId="urn:microsoft.com/office/officeart/2005/8/layout/lProcess2"/>
    <dgm:cxn modelId="{A0B0F6DE-4631-084A-988D-2CBAB9FE2A18}" type="presParOf" srcId="{5B43185D-4497-E746-9302-FA8CDC33A457}" destId="{1F224A82-E869-4640-BBE9-F2EDC719E472}" srcOrd="1" destOrd="0" presId="urn:microsoft.com/office/officeart/2005/8/layout/lProcess2"/>
    <dgm:cxn modelId="{C9B13AD1-70B2-DD42-A8C3-466C84640E99}" type="presParOf" srcId="{5B43185D-4497-E746-9302-FA8CDC33A457}" destId="{A562E204-072A-FB43-AA43-BE34193A7848}" srcOrd="2" destOrd="0" presId="urn:microsoft.com/office/officeart/2005/8/layout/lProcess2"/>
    <dgm:cxn modelId="{51C8E583-886B-FF45-ABF6-2128E98373FD}" type="presParOf" srcId="{A562E204-072A-FB43-AA43-BE34193A7848}" destId="{781D3183-2D22-B242-805C-DA236D81824D}" srcOrd="0" destOrd="0" presId="urn:microsoft.com/office/officeart/2005/8/layout/lProcess2"/>
    <dgm:cxn modelId="{C7728026-53EE-9047-9B7C-539D89636066}" type="presParOf" srcId="{781D3183-2D22-B242-805C-DA236D81824D}" destId="{7F59D8E6-4A4E-DE44-AE0F-C744020ACA1A}" srcOrd="0" destOrd="0" presId="urn:microsoft.com/office/officeart/2005/8/layout/lProcess2"/>
    <dgm:cxn modelId="{642F70A2-4FD0-9E47-B03F-613FB73AB9C9}" type="presParOf" srcId="{07B0C9D5-7080-1242-88B0-D25E44C3374D}" destId="{DDF8F660-EDF3-E540-9F4E-2F2A246DC89B}" srcOrd="9" destOrd="0" presId="urn:microsoft.com/office/officeart/2005/8/layout/lProcess2"/>
    <dgm:cxn modelId="{36938318-985D-EE41-8396-D0A15B036768}" type="presParOf" srcId="{07B0C9D5-7080-1242-88B0-D25E44C3374D}" destId="{38323722-52ED-6C44-9AD9-C8A97F937D8D}" srcOrd="10" destOrd="0" presId="urn:microsoft.com/office/officeart/2005/8/layout/lProcess2"/>
    <dgm:cxn modelId="{F3B8D45D-9152-5D42-B160-CF67A895F4CF}" type="presParOf" srcId="{38323722-52ED-6C44-9AD9-C8A97F937D8D}" destId="{C8D7B542-9B89-F345-BCEB-713EFDBCB1E1}" srcOrd="0" destOrd="0" presId="urn:microsoft.com/office/officeart/2005/8/layout/lProcess2"/>
    <dgm:cxn modelId="{A6E670C2-1A74-A747-BBF6-DAA363DE687C}" type="presParOf" srcId="{38323722-52ED-6C44-9AD9-C8A97F937D8D}" destId="{5B333D35-EDDA-9847-AF25-CCB8CE349618}" srcOrd="1" destOrd="0" presId="urn:microsoft.com/office/officeart/2005/8/layout/lProcess2"/>
    <dgm:cxn modelId="{94E84203-39D1-7841-9D18-401AD6042EDB}" type="presParOf" srcId="{38323722-52ED-6C44-9AD9-C8A97F937D8D}" destId="{67533BDD-D569-BE43-830C-6A2C3C8A3A4D}" srcOrd="2" destOrd="0" presId="urn:microsoft.com/office/officeart/2005/8/layout/lProcess2"/>
    <dgm:cxn modelId="{D42CE919-5935-284C-AF82-3BBA6C352025}" type="presParOf" srcId="{67533BDD-D569-BE43-830C-6A2C3C8A3A4D}" destId="{19642381-F11A-0B49-A992-6F12EB311BA8}" srcOrd="0" destOrd="0" presId="urn:microsoft.com/office/officeart/2005/8/layout/lProcess2"/>
    <dgm:cxn modelId="{D614312D-3816-F043-9FD8-1D0EC298CD66}" type="presParOf" srcId="{19642381-F11A-0B49-A992-6F12EB311BA8}" destId="{4D36984F-5962-AE45-A87B-E7E0DA1E17C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94EF4E-C9EE-D94E-80DB-E990C9F6F105}" type="doc">
      <dgm:prSet loTypeId="urn:microsoft.com/office/officeart/2005/8/layout/lProcess2" loCatId="" qsTypeId="urn:microsoft.com/office/officeart/2005/8/quickstyle/simple1" qsCatId="simple" csTypeId="urn:microsoft.com/office/officeart/2005/8/colors/accent3_1" csCatId="accent3" phldr="1"/>
      <dgm:spPr/>
      <dgm:t>
        <a:bodyPr/>
        <a:lstStyle/>
        <a:p>
          <a:endParaRPr lang="en-US"/>
        </a:p>
      </dgm:t>
    </dgm:pt>
    <dgm:pt modelId="{BDADD6EB-BD1F-2E47-9FBA-B172E7DE7C2D}">
      <dgm:prSet phldrT="[Text]" custT="1"/>
      <dgm:spPr/>
      <dgm:t>
        <a:bodyPr/>
        <a:lstStyle/>
        <a:p>
          <a:r>
            <a:rPr lang="en-US" sz="7200" b="1" dirty="0">
              <a:solidFill>
                <a:srgbClr val="82CF2A"/>
              </a:solidFill>
              <a:latin typeface="Ayuthaya" pitchFamily="2" charset="-34"/>
              <a:ea typeface="Ayuthaya" pitchFamily="2" charset="-34"/>
              <a:cs typeface="Ayuthaya" pitchFamily="2" charset="-34"/>
            </a:rPr>
            <a:t>S</a:t>
          </a:r>
          <a:br>
            <a:rPr lang="en-US" sz="2500" dirty="0">
              <a:latin typeface="Ayuthaya" pitchFamily="2" charset="-34"/>
              <a:ea typeface="Ayuthaya" pitchFamily="2" charset="-34"/>
              <a:cs typeface="Ayuthaya" pitchFamily="2" charset="-34"/>
            </a:rPr>
          </a:br>
          <a:r>
            <a:rPr lang="en-US" sz="2000" dirty="0">
              <a:solidFill>
                <a:schemeClr val="accent3"/>
              </a:solidFill>
              <a:latin typeface="Ayuthaya" pitchFamily="2" charset="-34"/>
              <a:ea typeface="Ayuthaya" pitchFamily="2" charset="-34"/>
              <a:cs typeface="Ayuthaya" pitchFamily="2" charset="-34"/>
            </a:rPr>
            <a:t>STRENGHTS</a:t>
          </a:r>
          <a:endParaRPr lang="en-US" sz="2500" dirty="0">
            <a:solidFill>
              <a:schemeClr val="accent3"/>
            </a:solidFill>
            <a:latin typeface="Ayuthaya" pitchFamily="2" charset="-34"/>
            <a:ea typeface="Ayuthaya" pitchFamily="2" charset="-34"/>
            <a:cs typeface="Ayuthaya" pitchFamily="2" charset="-34"/>
          </a:endParaRPr>
        </a:p>
      </dgm:t>
    </dgm:pt>
    <dgm:pt modelId="{E3C70A89-D067-444D-B39C-1DCED004A3E8}" type="parTrans" cxnId="{51B6FDC9-95C0-C749-91D0-89895D599024}">
      <dgm:prSet/>
      <dgm:spPr/>
      <dgm:t>
        <a:bodyPr/>
        <a:lstStyle/>
        <a:p>
          <a:endParaRPr lang="en-US">
            <a:latin typeface="Ayuthaya" pitchFamily="2" charset="-34"/>
            <a:ea typeface="Ayuthaya" pitchFamily="2" charset="-34"/>
            <a:cs typeface="Ayuthaya" pitchFamily="2" charset="-34"/>
          </a:endParaRPr>
        </a:p>
      </dgm:t>
    </dgm:pt>
    <dgm:pt modelId="{0B1303D2-31FA-D84F-8A18-14FC267A4E1B}" type="sibTrans" cxnId="{51B6FDC9-95C0-C749-91D0-89895D599024}">
      <dgm:prSet/>
      <dgm:spPr/>
      <dgm:t>
        <a:bodyPr/>
        <a:lstStyle/>
        <a:p>
          <a:endParaRPr lang="en-US">
            <a:latin typeface="Ayuthaya" pitchFamily="2" charset="-34"/>
            <a:ea typeface="Ayuthaya" pitchFamily="2" charset="-34"/>
            <a:cs typeface="Ayuthaya" pitchFamily="2" charset="-34"/>
          </a:endParaRPr>
        </a:p>
      </dgm:t>
    </dgm:pt>
    <dgm:pt modelId="{F6869536-AD53-194E-9851-5C307FFEF00A}">
      <dgm:prSet phldrT="[Text]" custT="1"/>
      <dgm:spPr/>
      <dgm:t>
        <a:bodyPr anchor="t"/>
        <a:lstStyle/>
        <a:p>
          <a:pPr algn="l"/>
          <a:r>
            <a:rPr lang="en-US" sz="1300" b="1" dirty="0">
              <a:solidFill>
                <a:schemeClr val="accent3">
                  <a:lumMod val="75000"/>
                </a:schemeClr>
              </a:solidFill>
              <a:latin typeface="Ayuthaya" pitchFamily="2" charset="-34"/>
              <a:ea typeface="Ayuthaya" pitchFamily="2" charset="-34"/>
              <a:cs typeface="Ayuthaya" pitchFamily="2" charset="-34"/>
            </a:rPr>
            <a:t>- Well-established brand name in the community being the first to market</a:t>
          </a:r>
        </a:p>
        <a:p>
          <a:pPr algn="l"/>
          <a:r>
            <a:rPr lang="en-US" sz="1300" dirty="0">
              <a:solidFill>
                <a:schemeClr val="accent3">
                  <a:lumMod val="75000"/>
                </a:schemeClr>
              </a:solidFill>
              <a:latin typeface="Ayuthaya" pitchFamily="2" charset="-34"/>
              <a:ea typeface="Ayuthaya" pitchFamily="2" charset="-34"/>
              <a:cs typeface="Ayuthaya" pitchFamily="2" charset="-34"/>
            </a:rPr>
            <a:t>- Recent financial restructuring left HBB in better financial shape than other</a:t>
          </a:r>
        </a:p>
        <a:p>
          <a:pPr algn="l"/>
          <a:r>
            <a:rPr lang="en-US" sz="1300" dirty="0">
              <a:solidFill>
                <a:schemeClr val="accent3">
                  <a:lumMod val="75000"/>
                </a:schemeClr>
              </a:solidFill>
              <a:latin typeface="Ayuthaya" pitchFamily="2" charset="-34"/>
              <a:ea typeface="Ayuthaya" pitchFamily="2" charset="-34"/>
              <a:cs typeface="Ayuthaya" pitchFamily="2" charset="-34"/>
            </a:rPr>
            <a:t>- Equipment not utilized at full capacity.  Possibility to do contract brewing</a:t>
          </a:r>
        </a:p>
      </dgm:t>
    </dgm:pt>
    <dgm:pt modelId="{F7A42CDA-6416-E544-AE6A-B5FB322C6447}" type="parTrans" cxnId="{BAF5BF50-092C-354D-A30D-2420EAD33067}">
      <dgm:prSet/>
      <dgm:spPr/>
      <dgm:t>
        <a:bodyPr/>
        <a:lstStyle/>
        <a:p>
          <a:endParaRPr lang="en-US">
            <a:latin typeface="Ayuthaya" pitchFamily="2" charset="-34"/>
            <a:ea typeface="Ayuthaya" pitchFamily="2" charset="-34"/>
            <a:cs typeface="Ayuthaya" pitchFamily="2" charset="-34"/>
          </a:endParaRPr>
        </a:p>
      </dgm:t>
    </dgm:pt>
    <dgm:pt modelId="{0209790F-02DC-D944-A141-BB9BCF143C12}" type="sibTrans" cxnId="{BAF5BF50-092C-354D-A30D-2420EAD33067}">
      <dgm:prSet/>
      <dgm:spPr/>
      <dgm:t>
        <a:bodyPr/>
        <a:lstStyle/>
        <a:p>
          <a:endParaRPr lang="en-US">
            <a:latin typeface="Ayuthaya" pitchFamily="2" charset="-34"/>
            <a:ea typeface="Ayuthaya" pitchFamily="2" charset="-34"/>
            <a:cs typeface="Ayuthaya" pitchFamily="2" charset="-34"/>
          </a:endParaRPr>
        </a:p>
      </dgm:t>
    </dgm:pt>
    <dgm:pt modelId="{6BFE05AB-2062-1943-AFCB-6373FDE10053}">
      <dgm:prSet phldrT="[Text]" custT="1"/>
      <dgm:spPr/>
      <dgm:t>
        <a:bodyPr/>
        <a:lstStyle/>
        <a:p>
          <a:r>
            <a:rPr lang="en-US" sz="7200" dirty="0">
              <a:solidFill>
                <a:srgbClr val="82CF2A"/>
              </a:solidFill>
              <a:latin typeface="Ayuthaya" pitchFamily="2" charset="-34"/>
              <a:ea typeface="Ayuthaya" pitchFamily="2" charset="-34"/>
              <a:cs typeface="Ayuthaya" pitchFamily="2" charset="-34"/>
            </a:rPr>
            <a:t>W</a:t>
          </a:r>
          <a:br>
            <a:rPr lang="en-US" sz="2500" dirty="0">
              <a:latin typeface="Ayuthaya" pitchFamily="2" charset="-34"/>
              <a:ea typeface="Ayuthaya" pitchFamily="2" charset="-34"/>
              <a:cs typeface="Ayuthaya" pitchFamily="2" charset="-34"/>
            </a:rPr>
          </a:br>
          <a:r>
            <a:rPr lang="en-US" sz="2000" dirty="0">
              <a:solidFill>
                <a:schemeClr val="accent3"/>
              </a:solidFill>
              <a:latin typeface="Ayuthaya" pitchFamily="2" charset="-34"/>
              <a:ea typeface="Ayuthaya" pitchFamily="2" charset="-34"/>
              <a:cs typeface="Ayuthaya" pitchFamily="2" charset="-34"/>
            </a:rPr>
            <a:t>WEAKNESSES</a:t>
          </a:r>
        </a:p>
      </dgm:t>
    </dgm:pt>
    <dgm:pt modelId="{5097CF7F-2FE9-EE41-BBD8-7AF045E08326}" type="parTrans" cxnId="{68C89F2A-791E-BE44-82DF-028B86445732}">
      <dgm:prSet/>
      <dgm:spPr/>
      <dgm:t>
        <a:bodyPr/>
        <a:lstStyle/>
        <a:p>
          <a:endParaRPr lang="en-US">
            <a:latin typeface="Ayuthaya" pitchFamily="2" charset="-34"/>
            <a:ea typeface="Ayuthaya" pitchFamily="2" charset="-34"/>
            <a:cs typeface="Ayuthaya" pitchFamily="2" charset="-34"/>
          </a:endParaRPr>
        </a:p>
      </dgm:t>
    </dgm:pt>
    <dgm:pt modelId="{D7A138DC-AF5F-B848-815D-0ECA28C5C839}" type="sibTrans" cxnId="{68C89F2A-791E-BE44-82DF-028B86445732}">
      <dgm:prSet/>
      <dgm:spPr/>
      <dgm:t>
        <a:bodyPr/>
        <a:lstStyle/>
        <a:p>
          <a:endParaRPr lang="en-US">
            <a:latin typeface="Ayuthaya" pitchFamily="2" charset="-34"/>
            <a:ea typeface="Ayuthaya" pitchFamily="2" charset="-34"/>
            <a:cs typeface="Ayuthaya" pitchFamily="2" charset="-34"/>
          </a:endParaRPr>
        </a:p>
      </dgm:t>
    </dgm:pt>
    <dgm:pt modelId="{C6D821AB-CA05-0841-AD31-59B772EECA5C}">
      <dgm:prSet phldrT="[Text]" custT="1"/>
      <dgm:spPr/>
      <dgm:t>
        <a:bodyPr anchor="t"/>
        <a:lstStyle/>
        <a:p>
          <a:pPr algn="l"/>
          <a:r>
            <a:rPr lang="en-US" sz="1300" dirty="0">
              <a:solidFill>
                <a:schemeClr val="accent3">
                  <a:lumMod val="75000"/>
                </a:schemeClr>
              </a:solidFill>
              <a:latin typeface="Ayuthaya" pitchFamily="2" charset="-34"/>
              <a:ea typeface="Ayuthaya" pitchFamily="2" charset="-34"/>
              <a:cs typeface="Ayuthaya" pitchFamily="2" charset="-34"/>
            </a:rPr>
            <a:t>- 2020 sales have been cut in half because of Covid</a:t>
          </a:r>
        </a:p>
        <a:p>
          <a:pPr algn="l"/>
          <a:r>
            <a:rPr lang="en-US" sz="1300" b="1" dirty="0">
              <a:solidFill>
                <a:schemeClr val="accent3">
                  <a:lumMod val="75000"/>
                </a:schemeClr>
              </a:solidFill>
              <a:latin typeface="Ayuthaya" pitchFamily="2" charset="-34"/>
              <a:ea typeface="Ayuthaya" pitchFamily="2" charset="-34"/>
              <a:cs typeface="Ayuthaya" pitchFamily="2" charset="-34"/>
            </a:rPr>
            <a:t>- No differentiation in the product portfolio</a:t>
          </a:r>
        </a:p>
        <a:p>
          <a:pPr algn="l"/>
          <a:r>
            <a:rPr lang="en-US" sz="1300" dirty="0">
              <a:solidFill>
                <a:schemeClr val="accent3">
                  <a:lumMod val="75000"/>
                </a:schemeClr>
              </a:solidFill>
              <a:latin typeface="Ayuthaya" pitchFamily="2" charset="-34"/>
              <a:ea typeface="Ayuthaya" pitchFamily="2" charset="-34"/>
              <a:cs typeface="Ayuthaya" pitchFamily="2" charset="-34"/>
            </a:rPr>
            <a:t>- Everybody knows about the business fragility after financial restructuring</a:t>
          </a:r>
        </a:p>
        <a:p>
          <a:pPr algn="l"/>
          <a:r>
            <a:rPr lang="en-US" sz="1300" dirty="0">
              <a:solidFill>
                <a:schemeClr val="accent3">
                  <a:lumMod val="75000"/>
                </a:schemeClr>
              </a:solidFill>
              <a:latin typeface="Ayuthaya" pitchFamily="2" charset="-34"/>
              <a:ea typeface="Ayuthaya" pitchFamily="2" charset="-34"/>
              <a:cs typeface="Ayuthaya" pitchFamily="2" charset="-34"/>
            </a:rPr>
            <a:t>- No dedicated sales force and limited marketing spending</a:t>
          </a:r>
        </a:p>
      </dgm:t>
    </dgm:pt>
    <dgm:pt modelId="{92E96229-1A4E-244C-A4DB-F65A18832D57}" type="parTrans" cxnId="{AF3E98D5-C2EF-EB42-953B-F34864BB8593}">
      <dgm:prSet/>
      <dgm:spPr/>
      <dgm:t>
        <a:bodyPr/>
        <a:lstStyle/>
        <a:p>
          <a:endParaRPr lang="en-US">
            <a:latin typeface="Ayuthaya" pitchFamily="2" charset="-34"/>
            <a:ea typeface="Ayuthaya" pitchFamily="2" charset="-34"/>
            <a:cs typeface="Ayuthaya" pitchFamily="2" charset="-34"/>
          </a:endParaRPr>
        </a:p>
      </dgm:t>
    </dgm:pt>
    <dgm:pt modelId="{76D7C6A4-26F0-2746-B2A1-75E9E0782E80}" type="sibTrans" cxnId="{AF3E98D5-C2EF-EB42-953B-F34864BB8593}">
      <dgm:prSet/>
      <dgm:spPr/>
      <dgm:t>
        <a:bodyPr/>
        <a:lstStyle/>
        <a:p>
          <a:endParaRPr lang="en-US">
            <a:latin typeface="Ayuthaya" pitchFamily="2" charset="-34"/>
            <a:ea typeface="Ayuthaya" pitchFamily="2" charset="-34"/>
            <a:cs typeface="Ayuthaya" pitchFamily="2" charset="-34"/>
          </a:endParaRPr>
        </a:p>
      </dgm:t>
    </dgm:pt>
    <dgm:pt modelId="{77A0BD43-ACCA-C949-AF52-C20DB9001221}">
      <dgm:prSet phldrT="[Text]" custT="1"/>
      <dgm:spPr/>
      <dgm:t>
        <a:bodyPr/>
        <a:lstStyle/>
        <a:p>
          <a:r>
            <a:rPr lang="en-US" sz="7200" dirty="0">
              <a:solidFill>
                <a:srgbClr val="82CF2A"/>
              </a:solidFill>
              <a:latin typeface="Ayuthaya" pitchFamily="2" charset="-34"/>
              <a:ea typeface="Ayuthaya" pitchFamily="2" charset="-34"/>
              <a:cs typeface="Ayuthaya" pitchFamily="2" charset="-34"/>
            </a:rPr>
            <a:t>O</a:t>
          </a:r>
          <a:br>
            <a:rPr lang="en-US" sz="2500" dirty="0">
              <a:latin typeface="Ayuthaya" pitchFamily="2" charset="-34"/>
              <a:ea typeface="Ayuthaya" pitchFamily="2" charset="-34"/>
              <a:cs typeface="Ayuthaya" pitchFamily="2" charset="-34"/>
            </a:rPr>
          </a:br>
          <a:r>
            <a:rPr lang="en-US" sz="2000" dirty="0">
              <a:solidFill>
                <a:schemeClr val="accent3"/>
              </a:solidFill>
              <a:latin typeface="Ayuthaya" pitchFamily="2" charset="-34"/>
              <a:ea typeface="Ayuthaya" pitchFamily="2" charset="-34"/>
              <a:cs typeface="Ayuthaya" pitchFamily="2" charset="-34"/>
            </a:rPr>
            <a:t>OPPORTUNITIES</a:t>
          </a:r>
        </a:p>
      </dgm:t>
    </dgm:pt>
    <dgm:pt modelId="{8E88DEAE-6DB2-4747-A153-FC63A8DC44D2}" type="parTrans" cxnId="{927D2EBF-69A7-2849-94A2-C9B875980837}">
      <dgm:prSet/>
      <dgm:spPr/>
      <dgm:t>
        <a:bodyPr/>
        <a:lstStyle/>
        <a:p>
          <a:endParaRPr lang="en-US">
            <a:latin typeface="Ayuthaya" pitchFamily="2" charset="-34"/>
            <a:ea typeface="Ayuthaya" pitchFamily="2" charset="-34"/>
            <a:cs typeface="Ayuthaya" pitchFamily="2" charset="-34"/>
          </a:endParaRPr>
        </a:p>
      </dgm:t>
    </dgm:pt>
    <dgm:pt modelId="{67895C37-5FD0-6E42-9AF7-C79DE19AC804}" type="sibTrans" cxnId="{927D2EBF-69A7-2849-94A2-C9B875980837}">
      <dgm:prSet/>
      <dgm:spPr/>
      <dgm:t>
        <a:bodyPr/>
        <a:lstStyle/>
        <a:p>
          <a:endParaRPr lang="en-US">
            <a:latin typeface="Ayuthaya" pitchFamily="2" charset="-34"/>
            <a:ea typeface="Ayuthaya" pitchFamily="2" charset="-34"/>
            <a:cs typeface="Ayuthaya" pitchFamily="2" charset="-34"/>
          </a:endParaRPr>
        </a:p>
      </dgm:t>
    </dgm:pt>
    <dgm:pt modelId="{CBC672FD-8A21-CD49-8A0F-90E7FA7780E7}">
      <dgm:prSet phldrT="[Text]" custT="1"/>
      <dgm:spPr/>
      <dgm:t>
        <a:bodyPr anchor="t"/>
        <a:lstStyle/>
        <a:p>
          <a:pPr algn="l"/>
          <a:r>
            <a:rPr lang="en-US" sz="1300" dirty="0">
              <a:solidFill>
                <a:schemeClr val="accent3">
                  <a:lumMod val="75000"/>
                </a:schemeClr>
              </a:solidFill>
              <a:latin typeface="Ayuthaya" pitchFamily="2" charset="-34"/>
              <a:ea typeface="Ayuthaya" pitchFamily="2" charset="-34"/>
              <a:cs typeface="Ayuthaya" pitchFamily="2" charset="-34"/>
            </a:rPr>
            <a:t>- Changes in import/export rules makes it possible to export to other provinces</a:t>
          </a:r>
        </a:p>
        <a:p>
          <a:pPr algn="l"/>
          <a:r>
            <a:rPr lang="en-US" sz="1300" b="1" dirty="0">
              <a:solidFill>
                <a:schemeClr val="accent3">
                  <a:lumMod val="75000"/>
                </a:schemeClr>
              </a:solidFill>
              <a:latin typeface="Ayuthaya" pitchFamily="2" charset="-34"/>
              <a:ea typeface="Ayuthaya" pitchFamily="2" charset="-34"/>
              <a:cs typeface="Ayuthaya" pitchFamily="2" charset="-34"/>
            </a:rPr>
            <a:t>- Possibility to deliver beer directly at home</a:t>
          </a:r>
        </a:p>
        <a:p>
          <a:pPr algn="l"/>
          <a:r>
            <a:rPr lang="en-US" sz="1300" b="1" dirty="0">
              <a:solidFill>
                <a:schemeClr val="accent3">
                  <a:lumMod val="75000"/>
                </a:schemeClr>
              </a:solidFill>
              <a:latin typeface="Ayuthaya" pitchFamily="2" charset="-34"/>
              <a:ea typeface="Ayuthaya" pitchFamily="2" charset="-34"/>
              <a:cs typeface="Ayuthaya" pitchFamily="2" charset="-34"/>
            </a:rPr>
            <a:t>- Customers are loyal to their local establishment</a:t>
          </a:r>
        </a:p>
      </dgm:t>
    </dgm:pt>
    <dgm:pt modelId="{82AB7BC0-05F3-4D40-9AD3-0B3204BEF060}" type="parTrans" cxnId="{24E26AB8-65BC-3D43-8020-DA686ADC360B}">
      <dgm:prSet/>
      <dgm:spPr/>
      <dgm:t>
        <a:bodyPr/>
        <a:lstStyle/>
        <a:p>
          <a:endParaRPr lang="en-US">
            <a:latin typeface="Ayuthaya" pitchFamily="2" charset="-34"/>
            <a:ea typeface="Ayuthaya" pitchFamily="2" charset="-34"/>
            <a:cs typeface="Ayuthaya" pitchFamily="2" charset="-34"/>
          </a:endParaRPr>
        </a:p>
      </dgm:t>
    </dgm:pt>
    <dgm:pt modelId="{4C341D99-37B9-244C-83E0-DF2074BF91E9}" type="sibTrans" cxnId="{24E26AB8-65BC-3D43-8020-DA686ADC360B}">
      <dgm:prSet/>
      <dgm:spPr/>
      <dgm:t>
        <a:bodyPr/>
        <a:lstStyle/>
        <a:p>
          <a:endParaRPr lang="en-US">
            <a:latin typeface="Ayuthaya" pitchFamily="2" charset="-34"/>
            <a:ea typeface="Ayuthaya" pitchFamily="2" charset="-34"/>
            <a:cs typeface="Ayuthaya" pitchFamily="2" charset="-34"/>
          </a:endParaRPr>
        </a:p>
      </dgm:t>
    </dgm:pt>
    <dgm:pt modelId="{980B3B5B-A4D1-8D41-940F-109A2F269FAE}">
      <dgm:prSet phldrT="[Text]" custT="1"/>
      <dgm:spPr/>
      <dgm:t>
        <a:bodyPr/>
        <a:lstStyle/>
        <a:p>
          <a:r>
            <a:rPr lang="en-US" sz="7200" dirty="0">
              <a:solidFill>
                <a:srgbClr val="82CF2A"/>
              </a:solidFill>
              <a:latin typeface="Ayuthaya" pitchFamily="2" charset="-34"/>
              <a:ea typeface="Ayuthaya" pitchFamily="2" charset="-34"/>
              <a:cs typeface="Ayuthaya" pitchFamily="2" charset="-34"/>
            </a:rPr>
            <a:t>T</a:t>
          </a:r>
          <a:br>
            <a:rPr lang="en-US" sz="3500" dirty="0">
              <a:latin typeface="Ayuthaya" pitchFamily="2" charset="-34"/>
              <a:ea typeface="Ayuthaya" pitchFamily="2" charset="-34"/>
              <a:cs typeface="Ayuthaya" pitchFamily="2" charset="-34"/>
            </a:rPr>
          </a:br>
          <a:r>
            <a:rPr lang="en-US" sz="2000" dirty="0">
              <a:solidFill>
                <a:schemeClr val="accent3"/>
              </a:solidFill>
              <a:latin typeface="Ayuthaya" pitchFamily="2" charset="-34"/>
              <a:ea typeface="Ayuthaya" pitchFamily="2" charset="-34"/>
              <a:cs typeface="Ayuthaya" pitchFamily="2" charset="-34"/>
            </a:rPr>
            <a:t>THREATS</a:t>
          </a:r>
        </a:p>
      </dgm:t>
    </dgm:pt>
    <dgm:pt modelId="{DE376A5E-7CF0-CF42-ABCE-CDDE1A51D216}" type="parTrans" cxnId="{4D024463-A0A4-0F4B-9211-F94231DEB08C}">
      <dgm:prSet/>
      <dgm:spPr/>
      <dgm:t>
        <a:bodyPr/>
        <a:lstStyle/>
        <a:p>
          <a:endParaRPr lang="en-US">
            <a:latin typeface="Ayuthaya" pitchFamily="2" charset="-34"/>
            <a:ea typeface="Ayuthaya" pitchFamily="2" charset="-34"/>
            <a:cs typeface="Ayuthaya" pitchFamily="2" charset="-34"/>
          </a:endParaRPr>
        </a:p>
      </dgm:t>
    </dgm:pt>
    <dgm:pt modelId="{A734DC87-1196-1E4C-8993-D18B2B855001}" type="sibTrans" cxnId="{4D024463-A0A4-0F4B-9211-F94231DEB08C}">
      <dgm:prSet/>
      <dgm:spPr/>
      <dgm:t>
        <a:bodyPr/>
        <a:lstStyle/>
        <a:p>
          <a:endParaRPr lang="en-US">
            <a:latin typeface="Ayuthaya" pitchFamily="2" charset="-34"/>
            <a:ea typeface="Ayuthaya" pitchFamily="2" charset="-34"/>
            <a:cs typeface="Ayuthaya" pitchFamily="2" charset="-34"/>
          </a:endParaRPr>
        </a:p>
      </dgm:t>
    </dgm:pt>
    <dgm:pt modelId="{1D900ED4-FDEA-1A43-9016-3FADC9FB2484}">
      <dgm:prSet phldrT="[Text]" custT="1"/>
      <dgm:spPr/>
      <dgm:t>
        <a:bodyPr anchor="t"/>
        <a:lstStyle/>
        <a:p>
          <a:pPr algn="l"/>
          <a:r>
            <a:rPr lang="en-US" sz="1300" dirty="0">
              <a:solidFill>
                <a:schemeClr val="accent3">
                  <a:lumMod val="75000"/>
                </a:schemeClr>
              </a:solidFill>
              <a:latin typeface="Ayuthaya" pitchFamily="2" charset="-34"/>
              <a:ea typeface="Ayuthaya" pitchFamily="2" charset="-34"/>
              <a:cs typeface="Ayuthaya" pitchFamily="2" charset="-34"/>
            </a:rPr>
            <a:t>- </a:t>
          </a:r>
          <a:r>
            <a:rPr lang="en-US" sz="1300" b="1" dirty="0">
              <a:solidFill>
                <a:schemeClr val="accent3">
                  <a:lumMod val="75000"/>
                </a:schemeClr>
              </a:solidFill>
              <a:latin typeface="Ayuthaya" pitchFamily="2" charset="-34"/>
              <a:ea typeface="Ayuthaya" pitchFamily="2" charset="-34"/>
              <a:cs typeface="Ayuthaya" pitchFamily="2" charset="-34"/>
            </a:rPr>
            <a:t>Competition keeps increasing </a:t>
          </a:r>
          <a:r>
            <a:rPr lang="en-US" sz="1300" dirty="0">
              <a:solidFill>
                <a:schemeClr val="accent3">
                  <a:lumMod val="75000"/>
                </a:schemeClr>
              </a:solidFill>
              <a:latin typeface="Ayuthaya" pitchFamily="2" charset="-34"/>
              <a:ea typeface="Ayuthaya" pitchFamily="2" charset="-34"/>
              <a:cs typeface="Ayuthaya" pitchFamily="2" charset="-34"/>
            </a:rPr>
            <a:t>with 100 permits in Alberta, up from 40 only 3 years ago</a:t>
          </a:r>
        </a:p>
        <a:p>
          <a:pPr algn="l"/>
          <a:r>
            <a:rPr lang="en-US" sz="1300" dirty="0">
              <a:solidFill>
                <a:schemeClr val="accent3">
                  <a:lumMod val="75000"/>
                </a:schemeClr>
              </a:solidFill>
              <a:latin typeface="Ayuthaya" pitchFamily="2" charset="-34"/>
              <a:ea typeface="Ayuthaya" pitchFamily="2" charset="-34"/>
              <a:cs typeface="Ayuthaya" pitchFamily="2" charset="-34"/>
            </a:rPr>
            <a:t>- Economic downturn associated with the consumption of cheap beer, not craft beer</a:t>
          </a:r>
        </a:p>
        <a:p>
          <a:pPr algn="l"/>
          <a:r>
            <a:rPr lang="en-US" sz="1300" dirty="0">
              <a:solidFill>
                <a:schemeClr val="accent3">
                  <a:lumMod val="75000"/>
                </a:schemeClr>
              </a:solidFill>
              <a:latin typeface="Ayuthaya" pitchFamily="2" charset="-34"/>
              <a:ea typeface="Ayuthaya" pitchFamily="2" charset="-34"/>
              <a:cs typeface="Ayuthaya" pitchFamily="2" charset="-34"/>
            </a:rPr>
            <a:t>- Specialized labor shortage due to increase competition</a:t>
          </a:r>
        </a:p>
        <a:p>
          <a:pPr algn="l"/>
          <a:r>
            <a:rPr lang="en-US" sz="1300" dirty="0">
              <a:solidFill>
                <a:schemeClr val="accent3">
                  <a:lumMod val="75000"/>
                </a:schemeClr>
              </a:solidFill>
              <a:latin typeface="Ayuthaya" pitchFamily="2" charset="-34"/>
              <a:ea typeface="Ayuthaya" pitchFamily="2" charset="-34"/>
              <a:cs typeface="Ayuthaya" pitchFamily="2" charset="-34"/>
            </a:rPr>
            <a:t>- New tariffs and duties affect costs</a:t>
          </a:r>
        </a:p>
        <a:p>
          <a:pPr algn="l"/>
          <a:r>
            <a:rPr lang="en-US" sz="1300" dirty="0">
              <a:solidFill>
                <a:schemeClr val="accent3">
                  <a:lumMod val="75000"/>
                </a:schemeClr>
              </a:solidFill>
              <a:latin typeface="Ayuthaya" pitchFamily="2" charset="-34"/>
              <a:ea typeface="Ayuthaya" pitchFamily="2" charset="-34"/>
              <a:cs typeface="Ayuthaya" pitchFamily="2" charset="-34"/>
            </a:rPr>
            <a:t>- New potential lockdown</a:t>
          </a:r>
        </a:p>
      </dgm:t>
    </dgm:pt>
    <dgm:pt modelId="{21395E5D-8030-564E-A23F-5B886617D0A0}" type="parTrans" cxnId="{3FA70BD3-98D2-9048-8B08-4CDF9E612145}">
      <dgm:prSet/>
      <dgm:spPr/>
      <dgm:t>
        <a:bodyPr/>
        <a:lstStyle/>
        <a:p>
          <a:endParaRPr lang="en-US">
            <a:latin typeface="Ayuthaya" pitchFamily="2" charset="-34"/>
            <a:ea typeface="Ayuthaya" pitchFamily="2" charset="-34"/>
            <a:cs typeface="Ayuthaya" pitchFamily="2" charset="-34"/>
          </a:endParaRPr>
        </a:p>
      </dgm:t>
    </dgm:pt>
    <dgm:pt modelId="{EF0E6E03-7EA6-104B-ABD8-0E58E2CA5B35}" type="sibTrans" cxnId="{3FA70BD3-98D2-9048-8B08-4CDF9E612145}">
      <dgm:prSet/>
      <dgm:spPr/>
      <dgm:t>
        <a:bodyPr/>
        <a:lstStyle/>
        <a:p>
          <a:endParaRPr lang="en-US">
            <a:latin typeface="Ayuthaya" pitchFamily="2" charset="-34"/>
            <a:ea typeface="Ayuthaya" pitchFamily="2" charset="-34"/>
            <a:cs typeface="Ayuthaya" pitchFamily="2" charset="-34"/>
          </a:endParaRPr>
        </a:p>
      </dgm:t>
    </dgm:pt>
    <dgm:pt modelId="{07B0C9D5-7080-1242-88B0-D25E44C3374D}" type="pres">
      <dgm:prSet presAssocID="{8794EF4E-C9EE-D94E-80DB-E990C9F6F105}" presName="theList" presStyleCnt="0">
        <dgm:presLayoutVars>
          <dgm:dir/>
          <dgm:animLvl val="lvl"/>
          <dgm:resizeHandles val="exact"/>
        </dgm:presLayoutVars>
      </dgm:prSet>
      <dgm:spPr/>
    </dgm:pt>
    <dgm:pt modelId="{3650DD4F-76DC-7C48-A9AF-1DE985588D44}" type="pres">
      <dgm:prSet presAssocID="{BDADD6EB-BD1F-2E47-9FBA-B172E7DE7C2D}" presName="compNode" presStyleCnt="0"/>
      <dgm:spPr/>
    </dgm:pt>
    <dgm:pt modelId="{B47E6414-5125-AE4D-A5FE-BDDD68A09102}" type="pres">
      <dgm:prSet presAssocID="{BDADD6EB-BD1F-2E47-9FBA-B172E7DE7C2D}" presName="aNode" presStyleLbl="bgShp" presStyleIdx="0" presStyleCnt="4" custLinFactNeighborX="-37592" custLinFactNeighborY="0"/>
      <dgm:spPr/>
    </dgm:pt>
    <dgm:pt modelId="{EAE0F351-669F-6649-883B-877175F83D0B}" type="pres">
      <dgm:prSet presAssocID="{BDADD6EB-BD1F-2E47-9FBA-B172E7DE7C2D}" presName="textNode" presStyleLbl="bgShp" presStyleIdx="0" presStyleCnt="4"/>
      <dgm:spPr/>
    </dgm:pt>
    <dgm:pt modelId="{A564BBAF-692D-1949-941C-8EEEA088264A}" type="pres">
      <dgm:prSet presAssocID="{BDADD6EB-BD1F-2E47-9FBA-B172E7DE7C2D}" presName="compChildNode" presStyleCnt="0"/>
      <dgm:spPr/>
    </dgm:pt>
    <dgm:pt modelId="{CF8E076E-50B7-6C4D-BBCB-EA65938FE35B}" type="pres">
      <dgm:prSet presAssocID="{BDADD6EB-BD1F-2E47-9FBA-B172E7DE7C2D}" presName="theInnerList" presStyleCnt="0"/>
      <dgm:spPr/>
    </dgm:pt>
    <dgm:pt modelId="{E674EC24-6713-3441-BB91-B14AB251985B}" type="pres">
      <dgm:prSet presAssocID="{F6869536-AD53-194E-9851-5C307FFEF00A}" presName="childNode" presStyleLbl="node1" presStyleIdx="0" presStyleCnt="4" custScaleX="117414">
        <dgm:presLayoutVars>
          <dgm:bulletEnabled val="1"/>
        </dgm:presLayoutVars>
      </dgm:prSet>
      <dgm:spPr/>
    </dgm:pt>
    <dgm:pt modelId="{C67B4E41-7093-7749-A19B-0CB834704C3B}" type="pres">
      <dgm:prSet presAssocID="{BDADD6EB-BD1F-2E47-9FBA-B172E7DE7C2D}" presName="aSpace" presStyleCnt="0"/>
      <dgm:spPr/>
    </dgm:pt>
    <dgm:pt modelId="{5EDE6B54-DE9F-094A-969C-6CFB6EB0B535}" type="pres">
      <dgm:prSet presAssocID="{6BFE05AB-2062-1943-AFCB-6373FDE10053}" presName="compNode" presStyleCnt="0"/>
      <dgm:spPr/>
    </dgm:pt>
    <dgm:pt modelId="{154C9480-E43E-B248-A5B1-E009064607FE}" type="pres">
      <dgm:prSet presAssocID="{6BFE05AB-2062-1943-AFCB-6373FDE10053}" presName="aNode" presStyleLbl="bgShp" presStyleIdx="1" presStyleCnt="4"/>
      <dgm:spPr/>
    </dgm:pt>
    <dgm:pt modelId="{3C6A80FD-1AE2-AC48-AEB2-710932910F7F}" type="pres">
      <dgm:prSet presAssocID="{6BFE05AB-2062-1943-AFCB-6373FDE10053}" presName="textNode" presStyleLbl="bgShp" presStyleIdx="1" presStyleCnt="4"/>
      <dgm:spPr/>
    </dgm:pt>
    <dgm:pt modelId="{8E8278DB-EAA8-F540-9935-8F838F560CD9}" type="pres">
      <dgm:prSet presAssocID="{6BFE05AB-2062-1943-AFCB-6373FDE10053}" presName="compChildNode" presStyleCnt="0"/>
      <dgm:spPr/>
    </dgm:pt>
    <dgm:pt modelId="{DF0AA55E-5CE9-CE49-A865-96F3F699C74F}" type="pres">
      <dgm:prSet presAssocID="{6BFE05AB-2062-1943-AFCB-6373FDE10053}" presName="theInnerList" presStyleCnt="0"/>
      <dgm:spPr/>
    </dgm:pt>
    <dgm:pt modelId="{AE813390-3C23-4846-96C2-2D67AB28D827}" type="pres">
      <dgm:prSet presAssocID="{C6D821AB-CA05-0841-AD31-59B772EECA5C}" presName="childNode" presStyleLbl="node1" presStyleIdx="1" presStyleCnt="4" custScaleX="117414">
        <dgm:presLayoutVars>
          <dgm:bulletEnabled val="1"/>
        </dgm:presLayoutVars>
      </dgm:prSet>
      <dgm:spPr/>
    </dgm:pt>
    <dgm:pt modelId="{43816EAF-5131-614C-8333-CA8788ED9DA7}" type="pres">
      <dgm:prSet presAssocID="{6BFE05AB-2062-1943-AFCB-6373FDE10053}" presName="aSpace" presStyleCnt="0"/>
      <dgm:spPr/>
    </dgm:pt>
    <dgm:pt modelId="{5D6000AD-8737-3B43-AAFB-3EC1E9BF5FCA}" type="pres">
      <dgm:prSet presAssocID="{77A0BD43-ACCA-C949-AF52-C20DB9001221}" presName="compNode" presStyleCnt="0"/>
      <dgm:spPr/>
    </dgm:pt>
    <dgm:pt modelId="{9E2C5BF1-2DE1-0447-9FB3-0791F925F2C9}" type="pres">
      <dgm:prSet presAssocID="{77A0BD43-ACCA-C949-AF52-C20DB9001221}" presName="aNode" presStyleLbl="bgShp" presStyleIdx="2" presStyleCnt="4"/>
      <dgm:spPr/>
    </dgm:pt>
    <dgm:pt modelId="{B1CD1782-BD0D-4A4D-A23F-0AD87E22D463}" type="pres">
      <dgm:prSet presAssocID="{77A0BD43-ACCA-C949-AF52-C20DB9001221}" presName="textNode" presStyleLbl="bgShp" presStyleIdx="2" presStyleCnt="4"/>
      <dgm:spPr/>
    </dgm:pt>
    <dgm:pt modelId="{6AA88D91-A285-5C42-A7A6-FF05DC1DFE70}" type="pres">
      <dgm:prSet presAssocID="{77A0BD43-ACCA-C949-AF52-C20DB9001221}" presName="compChildNode" presStyleCnt="0"/>
      <dgm:spPr/>
    </dgm:pt>
    <dgm:pt modelId="{830CE6C5-41B2-074E-921A-58B76E58D6D6}" type="pres">
      <dgm:prSet presAssocID="{77A0BD43-ACCA-C949-AF52-C20DB9001221}" presName="theInnerList" presStyleCnt="0"/>
      <dgm:spPr/>
    </dgm:pt>
    <dgm:pt modelId="{E212B507-DCAA-7243-8182-E43BB4AAD752}" type="pres">
      <dgm:prSet presAssocID="{CBC672FD-8A21-CD49-8A0F-90E7FA7780E7}" presName="childNode" presStyleLbl="node1" presStyleIdx="2" presStyleCnt="4" custScaleX="117414">
        <dgm:presLayoutVars>
          <dgm:bulletEnabled val="1"/>
        </dgm:presLayoutVars>
      </dgm:prSet>
      <dgm:spPr/>
    </dgm:pt>
    <dgm:pt modelId="{5AAED3F6-D37E-E843-8296-1436CE88BB69}" type="pres">
      <dgm:prSet presAssocID="{77A0BD43-ACCA-C949-AF52-C20DB9001221}" presName="aSpace" presStyleCnt="0"/>
      <dgm:spPr/>
    </dgm:pt>
    <dgm:pt modelId="{A24991F3-27BF-8C4B-8DC5-C779F1A9D871}" type="pres">
      <dgm:prSet presAssocID="{980B3B5B-A4D1-8D41-940F-109A2F269FAE}" presName="compNode" presStyleCnt="0"/>
      <dgm:spPr/>
    </dgm:pt>
    <dgm:pt modelId="{1CA92CFC-D649-2840-84D5-72BBDFE9FB50}" type="pres">
      <dgm:prSet presAssocID="{980B3B5B-A4D1-8D41-940F-109A2F269FAE}" presName="aNode" presStyleLbl="bgShp" presStyleIdx="3" presStyleCnt="4"/>
      <dgm:spPr/>
    </dgm:pt>
    <dgm:pt modelId="{A458392E-4261-8446-8261-CC8DD893C05A}" type="pres">
      <dgm:prSet presAssocID="{980B3B5B-A4D1-8D41-940F-109A2F269FAE}" presName="textNode" presStyleLbl="bgShp" presStyleIdx="3" presStyleCnt="4"/>
      <dgm:spPr/>
    </dgm:pt>
    <dgm:pt modelId="{AE22E9C3-9A55-2D4A-BC66-C48B3C49B2C1}" type="pres">
      <dgm:prSet presAssocID="{980B3B5B-A4D1-8D41-940F-109A2F269FAE}" presName="compChildNode" presStyleCnt="0"/>
      <dgm:spPr/>
    </dgm:pt>
    <dgm:pt modelId="{E60FAA63-EC49-9E45-83AA-450436FFF1FB}" type="pres">
      <dgm:prSet presAssocID="{980B3B5B-A4D1-8D41-940F-109A2F269FAE}" presName="theInnerList" presStyleCnt="0"/>
      <dgm:spPr/>
    </dgm:pt>
    <dgm:pt modelId="{50D16A6E-1575-C14A-BE48-696F7D2FCEA9}" type="pres">
      <dgm:prSet presAssocID="{1D900ED4-FDEA-1A43-9016-3FADC9FB2484}" presName="childNode" presStyleLbl="node1" presStyleIdx="3" presStyleCnt="4" custScaleX="117414">
        <dgm:presLayoutVars>
          <dgm:bulletEnabled val="1"/>
        </dgm:presLayoutVars>
      </dgm:prSet>
      <dgm:spPr/>
    </dgm:pt>
  </dgm:ptLst>
  <dgm:cxnLst>
    <dgm:cxn modelId="{68C89F2A-791E-BE44-82DF-028B86445732}" srcId="{8794EF4E-C9EE-D94E-80DB-E990C9F6F105}" destId="{6BFE05AB-2062-1943-AFCB-6373FDE10053}" srcOrd="1" destOrd="0" parTransId="{5097CF7F-2FE9-EE41-BBD8-7AF045E08326}" sibTransId="{D7A138DC-AF5F-B848-815D-0ECA28C5C839}"/>
    <dgm:cxn modelId="{60C49830-823F-5149-816D-74C8E14B7BD1}" type="presOf" srcId="{CBC672FD-8A21-CD49-8A0F-90E7FA7780E7}" destId="{E212B507-DCAA-7243-8182-E43BB4AAD752}" srcOrd="0" destOrd="0" presId="urn:microsoft.com/office/officeart/2005/8/layout/lProcess2"/>
    <dgm:cxn modelId="{E9B82633-CBA2-CA4B-B615-E73795BCA118}" type="presOf" srcId="{F6869536-AD53-194E-9851-5C307FFEF00A}" destId="{E674EC24-6713-3441-BB91-B14AB251985B}" srcOrd="0" destOrd="0" presId="urn:microsoft.com/office/officeart/2005/8/layout/lProcess2"/>
    <dgm:cxn modelId="{3C5C9B3C-2FDB-FB46-893B-F77B0D311414}" type="presOf" srcId="{6BFE05AB-2062-1943-AFCB-6373FDE10053}" destId="{154C9480-E43E-B248-A5B1-E009064607FE}" srcOrd="0" destOrd="0" presId="urn:microsoft.com/office/officeart/2005/8/layout/lProcess2"/>
    <dgm:cxn modelId="{BAF5BF50-092C-354D-A30D-2420EAD33067}" srcId="{BDADD6EB-BD1F-2E47-9FBA-B172E7DE7C2D}" destId="{F6869536-AD53-194E-9851-5C307FFEF00A}" srcOrd="0" destOrd="0" parTransId="{F7A42CDA-6416-E544-AE6A-B5FB322C6447}" sibTransId="{0209790F-02DC-D944-A141-BB9BCF143C12}"/>
    <dgm:cxn modelId="{29BD4956-9317-C144-BE03-E4786D283D45}" type="presOf" srcId="{C6D821AB-CA05-0841-AD31-59B772EECA5C}" destId="{AE813390-3C23-4846-96C2-2D67AB28D827}" srcOrd="0" destOrd="0" presId="urn:microsoft.com/office/officeart/2005/8/layout/lProcess2"/>
    <dgm:cxn modelId="{4D024463-A0A4-0F4B-9211-F94231DEB08C}" srcId="{8794EF4E-C9EE-D94E-80DB-E990C9F6F105}" destId="{980B3B5B-A4D1-8D41-940F-109A2F269FAE}" srcOrd="3" destOrd="0" parTransId="{DE376A5E-7CF0-CF42-ABCE-CDDE1A51D216}" sibTransId="{A734DC87-1196-1E4C-8993-D18B2B855001}"/>
    <dgm:cxn modelId="{ADA8E864-3CEB-B54B-A75A-113F8949A0EE}" type="presOf" srcId="{980B3B5B-A4D1-8D41-940F-109A2F269FAE}" destId="{1CA92CFC-D649-2840-84D5-72BBDFE9FB50}" srcOrd="0" destOrd="0" presId="urn:microsoft.com/office/officeart/2005/8/layout/lProcess2"/>
    <dgm:cxn modelId="{E4C4EE7F-6446-9C4F-81A7-25F7BE7316E2}" type="presOf" srcId="{BDADD6EB-BD1F-2E47-9FBA-B172E7DE7C2D}" destId="{EAE0F351-669F-6649-883B-877175F83D0B}" srcOrd="1" destOrd="0" presId="urn:microsoft.com/office/officeart/2005/8/layout/lProcess2"/>
    <dgm:cxn modelId="{3D370780-F6F4-6443-9E8E-AFC05325D811}" type="presOf" srcId="{77A0BD43-ACCA-C949-AF52-C20DB9001221}" destId="{B1CD1782-BD0D-4A4D-A23F-0AD87E22D463}" srcOrd="1" destOrd="0" presId="urn:microsoft.com/office/officeart/2005/8/layout/lProcess2"/>
    <dgm:cxn modelId="{8691CA85-15B2-BD4A-921A-156637BFDC40}" type="presOf" srcId="{BDADD6EB-BD1F-2E47-9FBA-B172E7DE7C2D}" destId="{B47E6414-5125-AE4D-A5FE-BDDD68A09102}" srcOrd="0" destOrd="0" presId="urn:microsoft.com/office/officeart/2005/8/layout/lProcess2"/>
    <dgm:cxn modelId="{77937E8C-250A-A34B-9B9F-D1BB8FFA17AB}" type="presOf" srcId="{8794EF4E-C9EE-D94E-80DB-E990C9F6F105}" destId="{07B0C9D5-7080-1242-88B0-D25E44C3374D}" srcOrd="0" destOrd="0" presId="urn:microsoft.com/office/officeart/2005/8/layout/lProcess2"/>
    <dgm:cxn modelId="{3959398F-89B2-774D-A373-74FA7FAE7DB9}" type="presOf" srcId="{6BFE05AB-2062-1943-AFCB-6373FDE10053}" destId="{3C6A80FD-1AE2-AC48-AEB2-710932910F7F}" srcOrd="1" destOrd="0" presId="urn:microsoft.com/office/officeart/2005/8/layout/lProcess2"/>
    <dgm:cxn modelId="{A06B1590-40AF-3242-A872-1B2FDAE8189C}" type="presOf" srcId="{77A0BD43-ACCA-C949-AF52-C20DB9001221}" destId="{9E2C5BF1-2DE1-0447-9FB3-0791F925F2C9}" srcOrd="0" destOrd="0" presId="urn:microsoft.com/office/officeart/2005/8/layout/lProcess2"/>
    <dgm:cxn modelId="{24E26AB8-65BC-3D43-8020-DA686ADC360B}" srcId="{77A0BD43-ACCA-C949-AF52-C20DB9001221}" destId="{CBC672FD-8A21-CD49-8A0F-90E7FA7780E7}" srcOrd="0" destOrd="0" parTransId="{82AB7BC0-05F3-4D40-9AD3-0B3204BEF060}" sibTransId="{4C341D99-37B9-244C-83E0-DF2074BF91E9}"/>
    <dgm:cxn modelId="{927D2EBF-69A7-2849-94A2-C9B875980837}" srcId="{8794EF4E-C9EE-D94E-80DB-E990C9F6F105}" destId="{77A0BD43-ACCA-C949-AF52-C20DB9001221}" srcOrd="2" destOrd="0" parTransId="{8E88DEAE-6DB2-4747-A153-FC63A8DC44D2}" sibTransId="{67895C37-5FD0-6E42-9AF7-C79DE19AC804}"/>
    <dgm:cxn modelId="{51B6FDC9-95C0-C749-91D0-89895D599024}" srcId="{8794EF4E-C9EE-D94E-80DB-E990C9F6F105}" destId="{BDADD6EB-BD1F-2E47-9FBA-B172E7DE7C2D}" srcOrd="0" destOrd="0" parTransId="{E3C70A89-D067-444D-B39C-1DCED004A3E8}" sibTransId="{0B1303D2-31FA-D84F-8A18-14FC267A4E1B}"/>
    <dgm:cxn modelId="{3FA70BD3-98D2-9048-8B08-4CDF9E612145}" srcId="{980B3B5B-A4D1-8D41-940F-109A2F269FAE}" destId="{1D900ED4-FDEA-1A43-9016-3FADC9FB2484}" srcOrd="0" destOrd="0" parTransId="{21395E5D-8030-564E-A23F-5B886617D0A0}" sibTransId="{EF0E6E03-7EA6-104B-ABD8-0E58E2CA5B35}"/>
    <dgm:cxn modelId="{AF3E98D5-C2EF-EB42-953B-F34864BB8593}" srcId="{6BFE05AB-2062-1943-AFCB-6373FDE10053}" destId="{C6D821AB-CA05-0841-AD31-59B772EECA5C}" srcOrd="0" destOrd="0" parTransId="{92E96229-1A4E-244C-A4DB-F65A18832D57}" sibTransId="{76D7C6A4-26F0-2746-B2A1-75E9E0782E80}"/>
    <dgm:cxn modelId="{6BCB7AE5-22E7-C849-BD72-6EBBA6DB0852}" type="presOf" srcId="{1D900ED4-FDEA-1A43-9016-3FADC9FB2484}" destId="{50D16A6E-1575-C14A-BE48-696F7D2FCEA9}" srcOrd="0" destOrd="0" presId="urn:microsoft.com/office/officeart/2005/8/layout/lProcess2"/>
    <dgm:cxn modelId="{69709AEF-E5A9-3F42-8F16-548E26A9F901}" type="presOf" srcId="{980B3B5B-A4D1-8D41-940F-109A2F269FAE}" destId="{A458392E-4261-8446-8261-CC8DD893C05A}" srcOrd="1" destOrd="0" presId="urn:microsoft.com/office/officeart/2005/8/layout/lProcess2"/>
    <dgm:cxn modelId="{D07B20E2-691B-DD4A-8AB0-9229B821A4FD}" type="presParOf" srcId="{07B0C9D5-7080-1242-88B0-D25E44C3374D}" destId="{3650DD4F-76DC-7C48-A9AF-1DE985588D44}" srcOrd="0" destOrd="0" presId="urn:microsoft.com/office/officeart/2005/8/layout/lProcess2"/>
    <dgm:cxn modelId="{7980CA73-16F1-2B48-8E98-CF2CCA2C031B}" type="presParOf" srcId="{3650DD4F-76DC-7C48-A9AF-1DE985588D44}" destId="{B47E6414-5125-AE4D-A5FE-BDDD68A09102}" srcOrd="0" destOrd="0" presId="urn:microsoft.com/office/officeart/2005/8/layout/lProcess2"/>
    <dgm:cxn modelId="{EF344E65-C2B0-724B-83D4-01D925B2A93B}" type="presParOf" srcId="{3650DD4F-76DC-7C48-A9AF-1DE985588D44}" destId="{EAE0F351-669F-6649-883B-877175F83D0B}" srcOrd="1" destOrd="0" presId="urn:microsoft.com/office/officeart/2005/8/layout/lProcess2"/>
    <dgm:cxn modelId="{B3F2CEC2-99DC-904A-9004-3912B2B0BD70}" type="presParOf" srcId="{3650DD4F-76DC-7C48-A9AF-1DE985588D44}" destId="{A564BBAF-692D-1949-941C-8EEEA088264A}" srcOrd="2" destOrd="0" presId="urn:microsoft.com/office/officeart/2005/8/layout/lProcess2"/>
    <dgm:cxn modelId="{DC5290E9-1ABF-1F4A-A67E-14773E632FC6}" type="presParOf" srcId="{A564BBAF-692D-1949-941C-8EEEA088264A}" destId="{CF8E076E-50B7-6C4D-BBCB-EA65938FE35B}" srcOrd="0" destOrd="0" presId="urn:microsoft.com/office/officeart/2005/8/layout/lProcess2"/>
    <dgm:cxn modelId="{BDA3C5F1-3A3B-824B-AFFC-060E84AF162C}" type="presParOf" srcId="{CF8E076E-50B7-6C4D-BBCB-EA65938FE35B}" destId="{E674EC24-6713-3441-BB91-B14AB251985B}" srcOrd="0" destOrd="0" presId="urn:microsoft.com/office/officeart/2005/8/layout/lProcess2"/>
    <dgm:cxn modelId="{4CE5027A-E60F-BB41-8551-89553981ABC5}" type="presParOf" srcId="{07B0C9D5-7080-1242-88B0-D25E44C3374D}" destId="{C67B4E41-7093-7749-A19B-0CB834704C3B}" srcOrd="1" destOrd="0" presId="urn:microsoft.com/office/officeart/2005/8/layout/lProcess2"/>
    <dgm:cxn modelId="{77515837-9EA7-7249-98F1-B31AF2801C68}" type="presParOf" srcId="{07B0C9D5-7080-1242-88B0-D25E44C3374D}" destId="{5EDE6B54-DE9F-094A-969C-6CFB6EB0B535}" srcOrd="2" destOrd="0" presId="urn:microsoft.com/office/officeart/2005/8/layout/lProcess2"/>
    <dgm:cxn modelId="{B6D35593-E501-F641-845A-765A044BE128}" type="presParOf" srcId="{5EDE6B54-DE9F-094A-969C-6CFB6EB0B535}" destId="{154C9480-E43E-B248-A5B1-E009064607FE}" srcOrd="0" destOrd="0" presId="urn:microsoft.com/office/officeart/2005/8/layout/lProcess2"/>
    <dgm:cxn modelId="{6E47D77C-8FCF-D24A-9C5D-95366598F857}" type="presParOf" srcId="{5EDE6B54-DE9F-094A-969C-6CFB6EB0B535}" destId="{3C6A80FD-1AE2-AC48-AEB2-710932910F7F}" srcOrd="1" destOrd="0" presId="urn:microsoft.com/office/officeart/2005/8/layout/lProcess2"/>
    <dgm:cxn modelId="{B58B8772-92D3-F04E-8E6A-3D4BBDAAE2C5}" type="presParOf" srcId="{5EDE6B54-DE9F-094A-969C-6CFB6EB0B535}" destId="{8E8278DB-EAA8-F540-9935-8F838F560CD9}" srcOrd="2" destOrd="0" presId="urn:microsoft.com/office/officeart/2005/8/layout/lProcess2"/>
    <dgm:cxn modelId="{8D52B78A-387F-DF48-8A5F-2CA1D1E98151}" type="presParOf" srcId="{8E8278DB-EAA8-F540-9935-8F838F560CD9}" destId="{DF0AA55E-5CE9-CE49-A865-96F3F699C74F}" srcOrd="0" destOrd="0" presId="urn:microsoft.com/office/officeart/2005/8/layout/lProcess2"/>
    <dgm:cxn modelId="{C394F9D5-D640-8F40-A453-5700DC9B3ACC}" type="presParOf" srcId="{DF0AA55E-5CE9-CE49-A865-96F3F699C74F}" destId="{AE813390-3C23-4846-96C2-2D67AB28D827}" srcOrd="0" destOrd="0" presId="urn:microsoft.com/office/officeart/2005/8/layout/lProcess2"/>
    <dgm:cxn modelId="{F4128A86-7B6E-8C4B-9B3D-3C812ECCEF53}" type="presParOf" srcId="{07B0C9D5-7080-1242-88B0-D25E44C3374D}" destId="{43816EAF-5131-614C-8333-CA8788ED9DA7}" srcOrd="3" destOrd="0" presId="urn:microsoft.com/office/officeart/2005/8/layout/lProcess2"/>
    <dgm:cxn modelId="{7E98CE43-3E8F-C248-BD25-F0430C1F415A}" type="presParOf" srcId="{07B0C9D5-7080-1242-88B0-D25E44C3374D}" destId="{5D6000AD-8737-3B43-AAFB-3EC1E9BF5FCA}" srcOrd="4" destOrd="0" presId="urn:microsoft.com/office/officeart/2005/8/layout/lProcess2"/>
    <dgm:cxn modelId="{880D77A3-AEC2-3848-8F69-EE745BCED504}" type="presParOf" srcId="{5D6000AD-8737-3B43-AAFB-3EC1E9BF5FCA}" destId="{9E2C5BF1-2DE1-0447-9FB3-0791F925F2C9}" srcOrd="0" destOrd="0" presId="urn:microsoft.com/office/officeart/2005/8/layout/lProcess2"/>
    <dgm:cxn modelId="{5091AD98-7FFA-4B4C-AD09-768614209E47}" type="presParOf" srcId="{5D6000AD-8737-3B43-AAFB-3EC1E9BF5FCA}" destId="{B1CD1782-BD0D-4A4D-A23F-0AD87E22D463}" srcOrd="1" destOrd="0" presId="urn:microsoft.com/office/officeart/2005/8/layout/lProcess2"/>
    <dgm:cxn modelId="{EDD71F40-B43C-3545-8FE3-49BF4DFD8808}" type="presParOf" srcId="{5D6000AD-8737-3B43-AAFB-3EC1E9BF5FCA}" destId="{6AA88D91-A285-5C42-A7A6-FF05DC1DFE70}" srcOrd="2" destOrd="0" presId="urn:microsoft.com/office/officeart/2005/8/layout/lProcess2"/>
    <dgm:cxn modelId="{8FF740E3-EEC6-5E44-89B3-8050F2118311}" type="presParOf" srcId="{6AA88D91-A285-5C42-A7A6-FF05DC1DFE70}" destId="{830CE6C5-41B2-074E-921A-58B76E58D6D6}" srcOrd="0" destOrd="0" presId="urn:microsoft.com/office/officeart/2005/8/layout/lProcess2"/>
    <dgm:cxn modelId="{A6E4CF64-43FE-BD4F-92C2-2AAAB62889A8}" type="presParOf" srcId="{830CE6C5-41B2-074E-921A-58B76E58D6D6}" destId="{E212B507-DCAA-7243-8182-E43BB4AAD752}" srcOrd="0" destOrd="0" presId="urn:microsoft.com/office/officeart/2005/8/layout/lProcess2"/>
    <dgm:cxn modelId="{0F1D28E5-1123-C440-BF8F-26E84115BB2E}" type="presParOf" srcId="{07B0C9D5-7080-1242-88B0-D25E44C3374D}" destId="{5AAED3F6-D37E-E843-8296-1436CE88BB69}" srcOrd="5" destOrd="0" presId="urn:microsoft.com/office/officeart/2005/8/layout/lProcess2"/>
    <dgm:cxn modelId="{BE1951F0-D348-F34D-9EB1-3859A717A1D1}" type="presParOf" srcId="{07B0C9D5-7080-1242-88B0-D25E44C3374D}" destId="{A24991F3-27BF-8C4B-8DC5-C779F1A9D871}" srcOrd="6" destOrd="0" presId="urn:microsoft.com/office/officeart/2005/8/layout/lProcess2"/>
    <dgm:cxn modelId="{DCB46B88-0002-DD40-B195-576DF7AFC0DF}" type="presParOf" srcId="{A24991F3-27BF-8C4B-8DC5-C779F1A9D871}" destId="{1CA92CFC-D649-2840-84D5-72BBDFE9FB50}" srcOrd="0" destOrd="0" presId="urn:microsoft.com/office/officeart/2005/8/layout/lProcess2"/>
    <dgm:cxn modelId="{90347A55-6B2E-9040-8EFF-3A5AA3A4539E}" type="presParOf" srcId="{A24991F3-27BF-8C4B-8DC5-C779F1A9D871}" destId="{A458392E-4261-8446-8261-CC8DD893C05A}" srcOrd="1" destOrd="0" presId="urn:microsoft.com/office/officeart/2005/8/layout/lProcess2"/>
    <dgm:cxn modelId="{9DF76F72-1804-0840-8BD0-F286D9AF68CF}" type="presParOf" srcId="{A24991F3-27BF-8C4B-8DC5-C779F1A9D871}" destId="{AE22E9C3-9A55-2D4A-BC66-C48B3C49B2C1}" srcOrd="2" destOrd="0" presId="urn:microsoft.com/office/officeart/2005/8/layout/lProcess2"/>
    <dgm:cxn modelId="{E509EEB9-03D5-7147-A7AF-BE4E8FC9EA02}" type="presParOf" srcId="{AE22E9C3-9A55-2D4A-BC66-C48B3C49B2C1}" destId="{E60FAA63-EC49-9E45-83AA-450436FFF1FB}" srcOrd="0" destOrd="0" presId="urn:microsoft.com/office/officeart/2005/8/layout/lProcess2"/>
    <dgm:cxn modelId="{62FAE2F2-A89D-8648-A859-190C4A0F203D}" type="presParOf" srcId="{E60FAA63-EC49-9E45-83AA-450436FFF1FB}" destId="{50D16A6E-1575-C14A-BE48-696F7D2FCEA9}"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F8D2-D237-A34E-A603-DA56A16B1976}">
      <dsp:nvSpPr>
        <dsp:cNvPr id="0" name=""/>
        <dsp:cNvSpPr/>
      </dsp:nvSpPr>
      <dsp:spPr>
        <a:xfrm>
          <a:off x="877567" y="333828"/>
          <a:ext cx="3206972" cy="1113739"/>
        </a:xfrm>
        <a:prstGeom prst="ellipse">
          <a:avLst/>
        </a:prstGeom>
        <a:solidFill>
          <a:schemeClr val="accent3">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C932A-0EFE-884D-AC7A-228A3F56229E}">
      <dsp:nvSpPr>
        <dsp:cNvPr id="0" name=""/>
        <dsp:cNvSpPr/>
      </dsp:nvSpPr>
      <dsp:spPr>
        <a:xfrm>
          <a:off x="2175272" y="3060998"/>
          <a:ext cx="621506" cy="397764"/>
        </a:xfrm>
        <a:prstGeom prst="down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F43C2F-22EE-6F46-AF6E-644553B4E9B5}">
      <dsp:nvSpPr>
        <dsp:cNvPr id="0" name=""/>
        <dsp:cNvSpPr/>
      </dsp:nvSpPr>
      <dsp:spPr>
        <a:xfrm>
          <a:off x="225885" y="3456781"/>
          <a:ext cx="4520280" cy="590664"/>
        </a:xfrm>
        <a:prstGeom prst="rect">
          <a:avLst/>
        </a:prstGeom>
        <a:solidFill>
          <a:srgbClr val="82CF2A"/>
        </a:solidFill>
        <a:ln w="12700" cap="flat" cmpd="sng" algn="ctr">
          <a:solidFill>
            <a:schemeClr val="accent6">
              <a:shade val="15000"/>
            </a:schemeClr>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DIRECT-TO-CUSTOMER SALES</a:t>
          </a:r>
          <a:br>
            <a:rPr lang="en-US" sz="2000" b="0" kern="120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br>
          <a:r>
            <a:rPr lang="en-US" sz="2000" b="0" kern="1200" cap="none" spc="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&amp; AT-HOME DELIVERY MODEL</a:t>
          </a:r>
        </a:p>
      </dsp:txBody>
      <dsp:txXfrm>
        <a:off x="225885" y="3456781"/>
        <a:ext cx="4520280" cy="590664"/>
      </dsp:txXfrm>
    </dsp:sp>
    <dsp:sp modelId="{927BC5B6-ADA2-FE4F-B770-2ED7AB35FF13}">
      <dsp:nvSpPr>
        <dsp:cNvPr id="0" name=""/>
        <dsp:cNvSpPr/>
      </dsp:nvSpPr>
      <dsp:spPr>
        <a:xfrm>
          <a:off x="2043512" y="1533584"/>
          <a:ext cx="1118711" cy="1118711"/>
        </a:xfrm>
        <a:prstGeom prst="ellipse">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yuthaya" pitchFamily="2" charset="-34"/>
              <a:ea typeface="Ayuthaya" pitchFamily="2" charset="-34"/>
              <a:cs typeface="Ayuthaya" pitchFamily="2" charset="-34"/>
            </a:rPr>
            <a:t>EXISTING CLIENTS LOYALTY</a:t>
          </a:r>
        </a:p>
      </dsp:txBody>
      <dsp:txXfrm>
        <a:off x="2207343" y="1697415"/>
        <a:ext cx="791049" cy="791049"/>
      </dsp:txXfrm>
    </dsp:sp>
    <dsp:sp modelId="{B1B01AE6-CA11-AF4D-864F-523AD93C38AB}">
      <dsp:nvSpPr>
        <dsp:cNvPr id="0" name=""/>
        <dsp:cNvSpPr/>
      </dsp:nvSpPr>
      <dsp:spPr>
        <a:xfrm>
          <a:off x="1243012" y="694302"/>
          <a:ext cx="1118711" cy="1118711"/>
        </a:xfrm>
        <a:prstGeom prst="ellipse">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yuthaya" pitchFamily="2" charset="-34"/>
              <a:ea typeface="Ayuthaya" pitchFamily="2" charset="-34"/>
              <a:cs typeface="Ayuthaya" pitchFamily="2" charset="-34"/>
            </a:rPr>
            <a:t>LOCAL BRAND AWARENESS</a:t>
          </a:r>
        </a:p>
      </dsp:txBody>
      <dsp:txXfrm>
        <a:off x="1406843" y="858133"/>
        <a:ext cx="791049" cy="791049"/>
      </dsp:txXfrm>
    </dsp:sp>
    <dsp:sp modelId="{517F8341-028D-1C46-BEA9-C88EBF18E8B3}">
      <dsp:nvSpPr>
        <dsp:cNvPr id="0" name=""/>
        <dsp:cNvSpPr/>
      </dsp:nvSpPr>
      <dsp:spPr>
        <a:xfrm>
          <a:off x="2386584" y="423822"/>
          <a:ext cx="1118711" cy="1118711"/>
        </a:xfrm>
        <a:prstGeom prst="ellipse">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Ayuthaya" pitchFamily="2" charset="-34"/>
              <a:ea typeface="Ayuthaya" pitchFamily="2" charset="-34"/>
              <a:cs typeface="Ayuthaya" pitchFamily="2" charset="-34"/>
            </a:rPr>
            <a:t>NEW LAW ON HOME DELIVERY</a:t>
          </a:r>
        </a:p>
      </dsp:txBody>
      <dsp:txXfrm>
        <a:off x="2550415" y="587653"/>
        <a:ext cx="791049" cy="791049"/>
      </dsp:txXfrm>
    </dsp:sp>
    <dsp:sp modelId="{C5A6010E-403E-BD4D-AA4D-7DA6410AC890}">
      <dsp:nvSpPr>
        <dsp:cNvPr id="0" name=""/>
        <dsp:cNvSpPr/>
      </dsp:nvSpPr>
      <dsp:spPr>
        <a:xfrm>
          <a:off x="745807" y="197097"/>
          <a:ext cx="3480435" cy="2784348"/>
        </a:xfrm>
        <a:prstGeom prst="funnel">
          <a:avLst/>
        </a:prstGeom>
        <a:solidFill>
          <a:schemeClr val="lt1">
            <a:alpha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44E33-D36C-9348-AB5B-2E56721DEA01}">
      <dsp:nvSpPr>
        <dsp:cNvPr id="0" name=""/>
        <dsp:cNvSpPr/>
      </dsp:nvSpPr>
      <dsp:spPr>
        <a:xfrm>
          <a:off x="4579"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SALES INCREASE</a:t>
          </a:r>
        </a:p>
      </dsp:txBody>
      <dsp:txXfrm>
        <a:off x="4579" y="0"/>
        <a:ext cx="1809433" cy="1021842"/>
      </dsp:txXfrm>
    </dsp:sp>
    <dsp:sp modelId="{6BA1FE72-F5D9-8348-B66C-57AA942FE316}">
      <dsp:nvSpPr>
        <dsp:cNvPr id="0" name=""/>
        <dsp:cNvSpPr/>
      </dsp:nvSpPr>
      <dsp:spPr>
        <a:xfrm>
          <a:off x="59485" y="1021842"/>
          <a:ext cx="1699622" cy="221399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b="0" kern="1200" dirty="0">
            <a:solidFill>
              <a:schemeClr val="accent3">
                <a:lumMod val="75000"/>
              </a:scheme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b="0" kern="1200" dirty="0">
              <a:solidFill>
                <a:schemeClr val="accent3">
                  <a:lumMod val="75000"/>
                </a:schemeClr>
              </a:solidFill>
              <a:latin typeface="Ayuthaya" pitchFamily="2" charset="-34"/>
              <a:ea typeface="Ayuthaya" pitchFamily="2" charset="-34"/>
              <a:cs typeface="Ayuthaya" pitchFamily="2" charset="-34"/>
            </a:rPr>
            <a:t>The new online transactional channel </a:t>
          </a:r>
          <a:r>
            <a:rPr lang="en-US" sz="1200" b="1" kern="1200" dirty="0">
              <a:solidFill>
                <a:schemeClr val="accent3">
                  <a:lumMod val="75000"/>
                </a:schemeClr>
              </a:solidFill>
              <a:latin typeface="Ayuthaya" pitchFamily="2" charset="-34"/>
              <a:ea typeface="Ayuthaya" pitchFamily="2" charset="-34"/>
              <a:cs typeface="Ayuthaya" pitchFamily="2" charset="-34"/>
            </a:rPr>
            <a:t>supplements existing distribution </a:t>
          </a:r>
          <a:r>
            <a:rPr lang="en-US" sz="1200" b="0" kern="1200" dirty="0">
              <a:solidFill>
                <a:schemeClr val="accent3">
                  <a:lumMod val="75000"/>
                </a:schemeClr>
              </a:solidFill>
              <a:latin typeface="Ayuthaya" pitchFamily="2" charset="-34"/>
              <a:ea typeface="Ayuthaya" pitchFamily="2" charset="-34"/>
              <a:cs typeface="Ayuthaya" pitchFamily="2" charset="-34"/>
            </a:rPr>
            <a:t>with additional sales.</a:t>
          </a:r>
        </a:p>
      </dsp:txBody>
      <dsp:txXfrm>
        <a:off x="109265" y="1071622"/>
        <a:ext cx="1600062" cy="2114431"/>
      </dsp:txXfrm>
    </dsp:sp>
    <dsp:sp modelId="{FC956E83-E9FE-1847-8ADB-B2F205DC3DB9}">
      <dsp:nvSpPr>
        <dsp:cNvPr id="0" name=""/>
        <dsp:cNvSpPr/>
      </dsp:nvSpPr>
      <dsp:spPr>
        <a:xfrm>
          <a:off x="1949721"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BETTER MARGINS</a:t>
          </a:r>
        </a:p>
      </dsp:txBody>
      <dsp:txXfrm>
        <a:off x="1949721" y="0"/>
        <a:ext cx="1809433" cy="1021842"/>
      </dsp:txXfrm>
    </dsp:sp>
    <dsp:sp modelId="{AEA40353-1ED2-8E46-84F7-EB085D76CA43}">
      <dsp:nvSpPr>
        <dsp:cNvPr id="0" name=""/>
        <dsp:cNvSpPr/>
      </dsp:nvSpPr>
      <dsp:spPr>
        <a:xfrm>
          <a:off x="2004626" y="1021842"/>
          <a:ext cx="1699622" cy="2213991"/>
        </a:xfrm>
        <a:prstGeom prst="roundRect">
          <a:avLst>
            <a:gd name="adj" fmla="val 1000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Direct-to-customer sales allow to </a:t>
          </a:r>
          <a:r>
            <a:rPr lang="en-US" sz="1200" b="1" kern="1200" dirty="0">
              <a:solidFill>
                <a:srgbClr val="A5A5A5">
                  <a:lumMod val="75000"/>
                </a:srgbClr>
              </a:solidFill>
              <a:latin typeface="Ayuthaya" pitchFamily="2" charset="-34"/>
              <a:ea typeface="Ayuthaya" pitchFamily="2" charset="-34"/>
              <a:cs typeface="Ayuthaya" pitchFamily="2" charset="-34"/>
            </a:rPr>
            <a:t>bypass intermediaries</a:t>
          </a:r>
          <a:r>
            <a:rPr lang="en-US" sz="1200" kern="1200" dirty="0">
              <a:solidFill>
                <a:srgbClr val="A5A5A5">
                  <a:lumMod val="75000"/>
                </a:srgbClr>
              </a:solidFill>
              <a:latin typeface="Ayuthaya" pitchFamily="2" charset="-34"/>
              <a:ea typeface="Ayuthaya" pitchFamily="2" charset="-34"/>
              <a:cs typeface="Ayuthaya" pitchFamily="2" charset="-34"/>
            </a:rPr>
            <a:t>, thereby capturing a larger share of the value creation</a:t>
          </a:r>
        </a:p>
      </dsp:txBody>
      <dsp:txXfrm>
        <a:off x="2054406" y="1071622"/>
        <a:ext cx="1600062" cy="2114431"/>
      </dsp:txXfrm>
    </dsp:sp>
    <dsp:sp modelId="{3230BB25-EA75-3E47-BFC7-B31B2E25FB16}">
      <dsp:nvSpPr>
        <dsp:cNvPr id="0" name=""/>
        <dsp:cNvSpPr/>
      </dsp:nvSpPr>
      <dsp:spPr>
        <a:xfrm>
          <a:off x="3894862"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DATA COLLECTION</a:t>
          </a:r>
        </a:p>
      </dsp:txBody>
      <dsp:txXfrm>
        <a:off x="3894862" y="0"/>
        <a:ext cx="1809433" cy="1021842"/>
      </dsp:txXfrm>
    </dsp:sp>
    <dsp:sp modelId="{F16BAC28-8E72-E94E-AFBC-B40757AE8E36}">
      <dsp:nvSpPr>
        <dsp:cNvPr id="0" name=""/>
        <dsp:cNvSpPr/>
      </dsp:nvSpPr>
      <dsp:spPr>
        <a:xfrm>
          <a:off x="3949767" y="1021842"/>
          <a:ext cx="1699622" cy="2213991"/>
        </a:xfrm>
        <a:prstGeom prst="roundRect">
          <a:avLst>
            <a:gd name="adj" fmla="val 1000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Online sales and digital marketing enable the </a:t>
          </a:r>
          <a:r>
            <a:rPr lang="en-US" sz="1200" b="1" kern="1200" dirty="0">
              <a:solidFill>
                <a:srgbClr val="A5A5A5">
                  <a:lumMod val="75000"/>
                </a:srgbClr>
              </a:solidFill>
              <a:latin typeface="Ayuthaya" pitchFamily="2" charset="-34"/>
              <a:ea typeface="Ayuthaya" pitchFamily="2" charset="-34"/>
              <a:cs typeface="Ayuthaya" pitchFamily="2" charset="-34"/>
            </a:rPr>
            <a:t>creation of a segmented database</a:t>
          </a:r>
          <a:r>
            <a:rPr lang="en-US" sz="1200" kern="1200" dirty="0">
              <a:solidFill>
                <a:srgbClr val="A5A5A5">
                  <a:lumMod val="75000"/>
                </a:srgbClr>
              </a:solidFill>
              <a:latin typeface="Ayuthaya" pitchFamily="2" charset="-34"/>
              <a:ea typeface="Ayuthaya" pitchFamily="2" charset="-34"/>
              <a:cs typeface="Ayuthaya" pitchFamily="2" charset="-34"/>
            </a:rPr>
            <a:t>, which can generate substantial long-term value</a:t>
          </a:r>
        </a:p>
      </dsp:txBody>
      <dsp:txXfrm>
        <a:off x="3999547" y="1071622"/>
        <a:ext cx="1600062" cy="2114431"/>
      </dsp:txXfrm>
    </dsp:sp>
    <dsp:sp modelId="{C7CA9E8B-CEEA-C044-8B26-E55365FC05C2}">
      <dsp:nvSpPr>
        <dsp:cNvPr id="0" name=""/>
        <dsp:cNvSpPr/>
      </dsp:nvSpPr>
      <dsp:spPr>
        <a:xfrm>
          <a:off x="5840003"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BRAND VISIBILITY</a:t>
          </a:r>
        </a:p>
      </dsp:txBody>
      <dsp:txXfrm>
        <a:off x="5840003" y="0"/>
        <a:ext cx="1809433" cy="1021842"/>
      </dsp:txXfrm>
    </dsp:sp>
    <dsp:sp modelId="{200753CA-D6D8-3E4E-8F5D-D789DBB5A241}">
      <dsp:nvSpPr>
        <dsp:cNvPr id="0" name=""/>
        <dsp:cNvSpPr/>
      </dsp:nvSpPr>
      <dsp:spPr>
        <a:xfrm>
          <a:off x="5894909" y="1021842"/>
          <a:ext cx="1699622" cy="2213991"/>
        </a:xfrm>
        <a:prstGeom prst="roundRect">
          <a:avLst>
            <a:gd name="adj" fmla="val 1000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Digital marketing and promotional campaigns on social media allow for an </a:t>
          </a:r>
          <a:r>
            <a:rPr lang="en-US" sz="1200" b="1" kern="1200" dirty="0">
              <a:solidFill>
                <a:srgbClr val="A5A5A5">
                  <a:lumMod val="75000"/>
                </a:srgbClr>
              </a:solidFill>
              <a:latin typeface="Ayuthaya" pitchFamily="2" charset="-34"/>
              <a:ea typeface="Ayuthaya" pitchFamily="2" charset="-34"/>
              <a:cs typeface="Ayuthaya" pitchFamily="2" charset="-34"/>
            </a:rPr>
            <a:t>increase in brand awareness</a:t>
          </a:r>
        </a:p>
      </dsp:txBody>
      <dsp:txXfrm>
        <a:off x="5944689" y="1071622"/>
        <a:ext cx="1600062" cy="2114431"/>
      </dsp:txXfrm>
    </dsp:sp>
    <dsp:sp modelId="{B24DDCA2-141B-DB44-A18C-FED7F31B156E}">
      <dsp:nvSpPr>
        <dsp:cNvPr id="0" name=""/>
        <dsp:cNvSpPr/>
      </dsp:nvSpPr>
      <dsp:spPr>
        <a:xfrm>
          <a:off x="7785145"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CLIENTS DELIGHT</a:t>
          </a:r>
        </a:p>
      </dsp:txBody>
      <dsp:txXfrm>
        <a:off x="7785145" y="0"/>
        <a:ext cx="1809433" cy="1021842"/>
      </dsp:txXfrm>
    </dsp:sp>
    <dsp:sp modelId="{7F59D8E6-4A4E-DE44-AE0F-C744020ACA1A}">
      <dsp:nvSpPr>
        <dsp:cNvPr id="0" name=""/>
        <dsp:cNvSpPr/>
      </dsp:nvSpPr>
      <dsp:spPr>
        <a:xfrm>
          <a:off x="7840050" y="1021842"/>
          <a:ext cx="1699622" cy="2213991"/>
        </a:xfrm>
        <a:prstGeom prst="roundRect">
          <a:avLst>
            <a:gd name="adj" fmla="val 1000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The new delivery service clearly </a:t>
          </a:r>
          <a:r>
            <a:rPr lang="en-US" sz="1200" b="1" kern="1200" dirty="0">
              <a:solidFill>
                <a:srgbClr val="A5A5A5">
                  <a:lumMod val="75000"/>
                </a:srgbClr>
              </a:solidFill>
              <a:latin typeface="Ayuthaya" pitchFamily="2" charset="-34"/>
              <a:ea typeface="Ayuthaya" pitchFamily="2" charset="-34"/>
              <a:cs typeface="Ayuthaya" pitchFamily="2" charset="-34"/>
            </a:rPr>
            <a:t>enhances the customer experience</a:t>
          </a:r>
          <a:r>
            <a:rPr lang="en-US" sz="1200" kern="1200" dirty="0">
              <a:solidFill>
                <a:srgbClr val="A5A5A5">
                  <a:lumMod val="75000"/>
                </a:srgbClr>
              </a:solidFill>
              <a:latin typeface="Ayuthaya" pitchFamily="2" charset="-34"/>
              <a:ea typeface="Ayuthaya" pitchFamily="2" charset="-34"/>
              <a:cs typeface="Ayuthaya" pitchFamily="2" charset="-34"/>
            </a:rPr>
            <a:t>, as clients receive their beers directly at home</a:t>
          </a:r>
        </a:p>
      </dsp:txBody>
      <dsp:txXfrm>
        <a:off x="7889830" y="1071622"/>
        <a:ext cx="1600062" cy="2114431"/>
      </dsp:txXfrm>
    </dsp:sp>
    <dsp:sp modelId="{C8D7B542-9B89-F345-BCEB-713EFDBCB1E1}">
      <dsp:nvSpPr>
        <dsp:cNvPr id="0" name=""/>
        <dsp:cNvSpPr/>
      </dsp:nvSpPr>
      <dsp:spPr>
        <a:xfrm>
          <a:off x="9730286" y="0"/>
          <a:ext cx="1809433" cy="340614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br>
            <a:rPr lang="en-US" sz="1300" b="1" kern="1200" dirty="0">
              <a:solidFill>
                <a:srgbClr val="82CF2A"/>
              </a:solidFill>
              <a:latin typeface="Ayuthaya" pitchFamily="2" charset="-34"/>
              <a:ea typeface="Ayuthaya" pitchFamily="2" charset="-34"/>
              <a:cs typeface="Ayuthaya" pitchFamily="2" charset="-34"/>
            </a:rPr>
          </a:br>
          <a:r>
            <a:rPr lang="en-US" sz="1300" b="1" kern="1200" dirty="0">
              <a:solidFill>
                <a:srgbClr val="82CF2A"/>
              </a:solidFill>
              <a:latin typeface="Ayuthaya" pitchFamily="2" charset="-34"/>
              <a:ea typeface="Ayuthaya" pitchFamily="2" charset="-34"/>
              <a:cs typeface="Ayuthaya" pitchFamily="2" charset="-34"/>
            </a:rPr>
            <a:t>STREAMLINING</a:t>
          </a:r>
        </a:p>
      </dsp:txBody>
      <dsp:txXfrm>
        <a:off x="9730286" y="0"/>
        <a:ext cx="1809433" cy="1021842"/>
      </dsp:txXfrm>
    </dsp:sp>
    <dsp:sp modelId="{4D36984F-5962-AE45-A87B-E7E0DA1E17CE}">
      <dsp:nvSpPr>
        <dsp:cNvPr id="0" name=""/>
        <dsp:cNvSpPr/>
      </dsp:nvSpPr>
      <dsp:spPr>
        <a:xfrm>
          <a:off x="9785191" y="1021842"/>
          <a:ext cx="1699622" cy="2213991"/>
        </a:xfrm>
        <a:prstGeom prst="roundRect">
          <a:avLst>
            <a:gd name="adj" fmla="val 10000"/>
          </a:avLst>
        </a:prstGeom>
        <a:solidFill>
          <a:prstClr val="white">
            <a:hueOff val="0"/>
            <a:satOff val="0"/>
            <a:lumOff val="0"/>
            <a:alphaOff val="0"/>
          </a:prstClr>
        </a:solidFill>
        <a:ln w="12700" cap="flat" cmpd="sng" algn="ctr">
          <a:solidFill>
            <a:srgbClr val="A5A5A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t" anchorCtr="0">
          <a:noAutofit/>
        </a:bodyPr>
        <a:lstStyle/>
        <a:p>
          <a:pPr marL="0" lvl="0" indent="0" algn="l" defTabSz="533400">
            <a:lnSpc>
              <a:spcPct val="90000"/>
            </a:lnSpc>
            <a:spcBef>
              <a:spcPct val="0"/>
            </a:spcBef>
            <a:spcAft>
              <a:spcPct val="35000"/>
            </a:spcAft>
            <a:buFontTx/>
            <a:buNone/>
          </a:pPr>
          <a:endParaRPr lang="en-US" sz="1200" kern="1200" dirty="0">
            <a:solidFill>
              <a:srgbClr val="A5A5A5">
                <a:lumMod val="75000"/>
              </a:srgbClr>
            </a:solidFill>
            <a:latin typeface="Ayuthaya" pitchFamily="2" charset="-34"/>
            <a:ea typeface="Ayuthaya" pitchFamily="2" charset="-34"/>
            <a:cs typeface="Ayuthaya" pitchFamily="2" charset="-34"/>
          </a:endParaRPr>
        </a:p>
        <a:p>
          <a:pPr marL="0" lvl="0" indent="0" algn="l" defTabSz="533400">
            <a:lnSpc>
              <a:spcPct val="90000"/>
            </a:lnSpc>
            <a:spcBef>
              <a:spcPct val="0"/>
            </a:spcBef>
            <a:spcAft>
              <a:spcPct val="35000"/>
            </a:spcAft>
            <a:buFontTx/>
            <a:buNone/>
          </a:pPr>
          <a:r>
            <a:rPr lang="en-US" sz="1200" kern="1200" dirty="0">
              <a:solidFill>
                <a:srgbClr val="A5A5A5">
                  <a:lumMod val="75000"/>
                </a:srgbClr>
              </a:solidFill>
              <a:latin typeface="Ayuthaya" pitchFamily="2" charset="-34"/>
              <a:ea typeface="Ayuthaya" pitchFamily="2" charset="-34"/>
              <a:cs typeface="Ayuthaya" pitchFamily="2" charset="-34"/>
            </a:rPr>
            <a:t>Direct contact with clients provides valuable insights that allow for </a:t>
          </a:r>
          <a:r>
            <a:rPr lang="en-US" sz="1200" b="1" kern="1200" dirty="0">
              <a:solidFill>
                <a:srgbClr val="A5A5A5">
                  <a:lumMod val="75000"/>
                </a:srgbClr>
              </a:solidFill>
              <a:latin typeface="Ayuthaya" pitchFamily="2" charset="-34"/>
              <a:ea typeface="Ayuthaya" pitchFamily="2" charset="-34"/>
              <a:cs typeface="Ayuthaya" pitchFamily="2" charset="-34"/>
            </a:rPr>
            <a:t>improvements in operations and inventory management</a:t>
          </a:r>
        </a:p>
      </dsp:txBody>
      <dsp:txXfrm>
        <a:off x="9834971" y="1071622"/>
        <a:ext cx="1600062" cy="2114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E6414-5125-AE4D-A5FE-BDDD68A09102}">
      <dsp:nvSpPr>
        <dsp:cNvPr id="0" name=""/>
        <dsp:cNvSpPr/>
      </dsp:nvSpPr>
      <dsp:spPr>
        <a:xfrm>
          <a:off x="0" y="0"/>
          <a:ext cx="2848235" cy="5461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b="1" kern="1200" dirty="0">
              <a:solidFill>
                <a:srgbClr val="82CF2A"/>
              </a:solidFill>
              <a:latin typeface="Ayuthaya" pitchFamily="2" charset="-34"/>
              <a:ea typeface="Ayuthaya" pitchFamily="2" charset="-34"/>
              <a:cs typeface="Ayuthaya" pitchFamily="2" charset="-34"/>
            </a:rPr>
            <a:t>S</a:t>
          </a:r>
          <a:br>
            <a:rPr lang="en-US" sz="2500" kern="1200" dirty="0">
              <a:latin typeface="Ayuthaya" pitchFamily="2" charset="-34"/>
              <a:ea typeface="Ayuthaya" pitchFamily="2" charset="-34"/>
              <a:cs typeface="Ayuthaya" pitchFamily="2" charset="-34"/>
            </a:rPr>
          </a:br>
          <a:r>
            <a:rPr lang="en-US" sz="2000" kern="1200" dirty="0">
              <a:solidFill>
                <a:schemeClr val="accent3"/>
              </a:solidFill>
              <a:latin typeface="Ayuthaya" pitchFamily="2" charset="-34"/>
              <a:ea typeface="Ayuthaya" pitchFamily="2" charset="-34"/>
              <a:cs typeface="Ayuthaya" pitchFamily="2" charset="-34"/>
            </a:rPr>
            <a:t>STRENGHTS</a:t>
          </a:r>
          <a:endParaRPr lang="en-US" sz="2500" kern="1200" dirty="0">
            <a:solidFill>
              <a:schemeClr val="accent3"/>
            </a:solidFill>
            <a:latin typeface="Ayuthaya" pitchFamily="2" charset="-34"/>
            <a:ea typeface="Ayuthaya" pitchFamily="2" charset="-34"/>
            <a:cs typeface="Ayuthaya" pitchFamily="2" charset="-34"/>
          </a:endParaRPr>
        </a:p>
      </dsp:txBody>
      <dsp:txXfrm>
        <a:off x="0" y="0"/>
        <a:ext cx="2848235" cy="1638585"/>
      </dsp:txXfrm>
    </dsp:sp>
    <dsp:sp modelId="{E674EC24-6713-3441-BB91-B14AB251985B}">
      <dsp:nvSpPr>
        <dsp:cNvPr id="0" name=""/>
        <dsp:cNvSpPr/>
      </dsp:nvSpPr>
      <dsp:spPr>
        <a:xfrm>
          <a:off x="89329" y="1638585"/>
          <a:ext cx="2675381" cy="35502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b="1" kern="1200" dirty="0">
              <a:solidFill>
                <a:schemeClr val="accent3">
                  <a:lumMod val="75000"/>
                </a:schemeClr>
              </a:solidFill>
              <a:latin typeface="Ayuthaya" pitchFamily="2" charset="-34"/>
              <a:ea typeface="Ayuthaya" pitchFamily="2" charset="-34"/>
              <a:cs typeface="Ayuthaya" pitchFamily="2" charset="-34"/>
            </a:rPr>
            <a:t>- Well-established brand name in the community being the first to market</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Recent financial restructuring left HBB in better financial shape than other</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Equipment not utilized at full capacity.  Possibility to do contract brewing</a:t>
          </a:r>
        </a:p>
      </dsp:txBody>
      <dsp:txXfrm>
        <a:off x="167688" y="1716944"/>
        <a:ext cx="2518663" cy="3393549"/>
      </dsp:txXfrm>
    </dsp:sp>
    <dsp:sp modelId="{154C9480-E43E-B248-A5B1-E009064607FE}">
      <dsp:nvSpPr>
        <dsp:cNvPr id="0" name=""/>
        <dsp:cNvSpPr/>
      </dsp:nvSpPr>
      <dsp:spPr>
        <a:xfrm>
          <a:off x="3064755" y="0"/>
          <a:ext cx="2848235" cy="5461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solidFill>
                <a:srgbClr val="82CF2A"/>
              </a:solidFill>
              <a:latin typeface="Ayuthaya" pitchFamily="2" charset="-34"/>
              <a:ea typeface="Ayuthaya" pitchFamily="2" charset="-34"/>
              <a:cs typeface="Ayuthaya" pitchFamily="2" charset="-34"/>
            </a:rPr>
            <a:t>W</a:t>
          </a:r>
          <a:br>
            <a:rPr lang="en-US" sz="2500" kern="1200" dirty="0">
              <a:latin typeface="Ayuthaya" pitchFamily="2" charset="-34"/>
              <a:ea typeface="Ayuthaya" pitchFamily="2" charset="-34"/>
              <a:cs typeface="Ayuthaya" pitchFamily="2" charset="-34"/>
            </a:rPr>
          </a:br>
          <a:r>
            <a:rPr lang="en-US" sz="2000" kern="1200" dirty="0">
              <a:solidFill>
                <a:schemeClr val="accent3"/>
              </a:solidFill>
              <a:latin typeface="Ayuthaya" pitchFamily="2" charset="-34"/>
              <a:ea typeface="Ayuthaya" pitchFamily="2" charset="-34"/>
              <a:cs typeface="Ayuthaya" pitchFamily="2" charset="-34"/>
            </a:rPr>
            <a:t>WEAKNESSES</a:t>
          </a:r>
        </a:p>
      </dsp:txBody>
      <dsp:txXfrm>
        <a:off x="3064755" y="0"/>
        <a:ext cx="2848235" cy="1638585"/>
      </dsp:txXfrm>
    </dsp:sp>
    <dsp:sp modelId="{AE813390-3C23-4846-96C2-2D67AB28D827}">
      <dsp:nvSpPr>
        <dsp:cNvPr id="0" name=""/>
        <dsp:cNvSpPr/>
      </dsp:nvSpPr>
      <dsp:spPr>
        <a:xfrm>
          <a:off x="3151182" y="1638585"/>
          <a:ext cx="2675381" cy="35502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- 2020 sales have been cut in half because of Covid</a:t>
          </a:r>
        </a:p>
        <a:p>
          <a:pPr marL="0" lvl="0" indent="0" algn="l" defTabSz="577850">
            <a:lnSpc>
              <a:spcPct val="90000"/>
            </a:lnSpc>
            <a:spcBef>
              <a:spcPct val="0"/>
            </a:spcBef>
            <a:spcAft>
              <a:spcPct val="35000"/>
            </a:spcAft>
            <a:buNone/>
          </a:pPr>
          <a:r>
            <a:rPr lang="en-US" sz="1300" b="1" kern="1200" dirty="0">
              <a:solidFill>
                <a:schemeClr val="accent3">
                  <a:lumMod val="75000"/>
                </a:schemeClr>
              </a:solidFill>
              <a:latin typeface="Ayuthaya" pitchFamily="2" charset="-34"/>
              <a:ea typeface="Ayuthaya" pitchFamily="2" charset="-34"/>
              <a:cs typeface="Ayuthaya" pitchFamily="2" charset="-34"/>
            </a:rPr>
            <a:t>- No differentiation in the product portfolio</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Everybody knows about the business fragility after financial restructuring</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No dedicated sales force and limited marketing spending</a:t>
          </a:r>
        </a:p>
      </dsp:txBody>
      <dsp:txXfrm>
        <a:off x="3229541" y="1716944"/>
        <a:ext cx="2518663" cy="3393549"/>
      </dsp:txXfrm>
    </dsp:sp>
    <dsp:sp modelId="{9E2C5BF1-2DE1-0447-9FB3-0791F925F2C9}">
      <dsp:nvSpPr>
        <dsp:cNvPr id="0" name=""/>
        <dsp:cNvSpPr/>
      </dsp:nvSpPr>
      <dsp:spPr>
        <a:xfrm>
          <a:off x="6126608" y="0"/>
          <a:ext cx="2848235" cy="5461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solidFill>
                <a:srgbClr val="82CF2A"/>
              </a:solidFill>
              <a:latin typeface="Ayuthaya" pitchFamily="2" charset="-34"/>
              <a:ea typeface="Ayuthaya" pitchFamily="2" charset="-34"/>
              <a:cs typeface="Ayuthaya" pitchFamily="2" charset="-34"/>
            </a:rPr>
            <a:t>O</a:t>
          </a:r>
          <a:br>
            <a:rPr lang="en-US" sz="2500" kern="1200" dirty="0">
              <a:latin typeface="Ayuthaya" pitchFamily="2" charset="-34"/>
              <a:ea typeface="Ayuthaya" pitchFamily="2" charset="-34"/>
              <a:cs typeface="Ayuthaya" pitchFamily="2" charset="-34"/>
            </a:rPr>
          </a:br>
          <a:r>
            <a:rPr lang="en-US" sz="2000" kern="1200" dirty="0">
              <a:solidFill>
                <a:schemeClr val="accent3"/>
              </a:solidFill>
              <a:latin typeface="Ayuthaya" pitchFamily="2" charset="-34"/>
              <a:ea typeface="Ayuthaya" pitchFamily="2" charset="-34"/>
              <a:cs typeface="Ayuthaya" pitchFamily="2" charset="-34"/>
            </a:rPr>
            <a:t>OPPORTUNITIES</a:t>
          </a:r>
        </a:p>
      </dsp:txBody>
      <dsp:txXfrm>
        <a:off x="6126608" y="0"/>
        <a:ext cx="2848235" cy="1638585"/>
      </dsp:txXfrm>
    </dsp:sp>
    <dsp:sp modelId="{E212B507-DCAA-7243-8182-E43BB4AAD752}">
      <dsp:nvSpPr>
        <dsp:cNvPr id="0" name=""/>
        <dsp:cNvSpPr/>
      </dsp:nvSpPr>
      <dsp:spPr>
        <a:xfrm>
          <a:off x="6213035" y="1638585"/>
          <a:ext cx="2675381" cy="35502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Changes in import/export rules makes it possible to export to other provinces</a:t>
          </a:r>
        </a:p>
        <a:p>
          <a:pPr marL="0" lvl="0" indent="0" algn="l" defTabSz="577850">
            <a:lnSpc>
              <a:spcPct val="90000"/>
            </a:lnSpc>
            <a:spcBef>
              <a:spcPct val="0"/>
            </a:spcBef>
            <a:spcAft>
              <a:spcPct val="35000"/>
            </a:spcAft>
            <a:buNone/>
          </a:pPr>
          <a:r>
            <a:rPr lang="en-US" sz="1300" b="1" kern="1200" dirty="0">
              <a:solidFill>
                <a:schemeClr val="accent3">
                  <a:lumMod val="75000"/>
                </a:schemeClr>
              </a:solidFill>
              <a:latin typeface="Ayuthaya" pitchFamily="2" charset="-34"/>
              <a:ea typeface="Ayuthaya" pitchFamily="2" charset="-34"/>
              <a:cs typeface="Ayuthaya" pitchFamily="2" charset="-34"/>
            </a:rPr>
            <a:t>- Possibility to deliver beer directly at home</a:t>
          </a:r>
        </a:p>
        <a:p>
          <a:pPr marL="0" lvl="0" indent="0" algn="l" defTabSz="577850">
            <a:lnSpc>
              <a:spcPct val="90000"/>
            </a:lnSpc>
            <a:spcBef>
              <a:spcPct val="0"/>
            </a:spcBef>
            <a:spcAft>
              <a:spcPct val="35000"/>
            </a:spcAft>
            <a:buNone/>
          </a:pPr>
          <a:r>
            <a:rPr lang="en-US" sz="1300" b="1" kern="1200" dirty="0">
              <a:solidFill>
                <a:schemeClr val="accent3">
                  <a:lumMod val="75000"/>
                </a:schemeClr>
              </a:solidFill>
              <a:latin typeface="Ayuthaya" pitchFamily="2" charset="-34"/>
              <a:ea typeface="Ayuthaya" pitchFamily="2" charset="-34"/>
              <a:cs typeface="Ayuthaya" pitchFamily="2" charset="-34"/>
            </a:rPr>
            <a:t>- Customers are loyal to their local establishment</a:t>
          </a:r>
        </a:p>
      </dsp:txBody>
      <dsp:txXfrm>
        <a:off x="6291394" y="1716944"/>
        <a:ext cx="2518663" cy="3393549"/>
      </dsp:txXfrm>
    </dsp:sp>
    <dsp:sp modelId="{1CA92CFC-D649-2840-84D5-72BBDFE9FB50}">
      <dsp:nvSpPr>
        <dsp:cNvPr id="0" name=""/>
        <dsp:cNvSpPr/>
      </dsp:nvSpPr>
      <dsp:spPr>
        <a:xfrm>
          <a:off x="9188461" y="0"/>
          <a:ext cx="2848235" cy="54619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solidFill>
                <a:srgbClr val="82CF2A"/>
              </a:solidFill>
              <a:latin typeface="Ayuthaya" pitchFamily="2" charset="-34"/>
              <a:ea typeface="Ayuthaya" pitchFamily="2" charset="-34"/>
              <a:cs typeface="Ayuthaya" pitchFamily="2" charset="-34"/>
            </a:rPr>
            <a:t>T</a:t>
          </a:r>
          <a:br>
            <a:rPr lang="en-US" sz="3500" kern="1200" dirty="0">
              <a:latin typeface="Ayuthaya" pitchFamily="2" charset="-34"/>
              <a:ea typeface="Ayuthaya" pitchFamily="2" charset="-34"/>
              <a:cs typeface="Ayuthaya" pitchFamily="2" charset="-34"/>
            </a:rPr>
          </a:br>
          <a:r>
            <a:rPr lang="en-US" sz="2000" kern="1200" dirty="0">
              <a:solidFill>
                <a:schemeClr val="accent3"/>
              </a:solidFill>
              <a:latin typeface="Ayuthaya" pitchFamily="2" charset="-34"/>
              <a:ea typeface="Ayuthaya" pitchFamily="2" charset="-34"/>
              <a:cs typeface="Ayuthaya" pitchFamily="2" charset="-34"/>
            </a:rPr>
            <a:t>THREATS</a:t>
          </a:r>
        </a:p>
      </dsp:txBody>
      <dsp:txXfrm>
        <a:off x="9188461" y="0"/>
        <a:ext cx="2848235" cy="1638585"/>
      </dsp:txXfrm>
    </dsp:sp>
    <dsp:sp modelId="{50D16A6E-1575-C14A-BE48-696F7D2FCEA9}">
      <dsp:nvSpPr>
        <dsp:cNvPr id="0" name=""/>
        <dsp:cNvSpPr/>
      </dsp:nvSpPr>
      <dsp:spPr>
        <a:xfrm>
          <a:off x="9274888" y="1638585"/>
          <a:ext cx="2675381" cy="3550267"/>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a:t>
          </a:r>
          <a:r>
            <a:rPr lang="en-US" sz="1300" b="1" kern="1200" dirty="0">
              <a:solidFill>
                <a:schemeClr val="accent3">
                  <a:lumMod val="75000"/>
                </a:schemeClr>
              </a:solidFill>
              <a:latin typeface="Ayuthaya" pitchFamily="2" charset="-34"/>
              <a:ea typeface="Ayuthaya" pitchFamily="2" charset="-34"/>
              <a:cs typeface="Ayuthaya" pitchFamily="2" charset="-34"/>
            </a:rPr>
            <a:t>Competition keeps increasing </a:t>
          </a:r>
          <a:r>
            <a:rPr lang="en-US" sz="1300" kern="1200" dirty="0">
              <a:solidFill>
                <a:schemeClr val="accent3">
                  <a:lumMod val="75000"/>
                </a:schemeClr>
              </a:solidFill>
              <a:latin typeface="Ayuthaya" pitchFamily="2" charset="-34"/>
              <a:ea typeface="Ayuthaya" pitchFamily="2" charset="-34"/>
              <a:cs typeface="Ayuthaya" pitchFamily="2" charset="-34"/>
            </a:rPr>
            <a:t>with 100 permits in Alberta, up from 40 only 3 years ago</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Economic downturn associated with the consumption of cheap beer, not craft beer</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Specialized labor shortage due to increase competition</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New tariffs and duties affect costs</a:t>
          </a:r>
        </a:p>
        <a:p>
          <a:pPr marL="0" lvl="0" indent="0" algn="l" defTabSz="577850">
            <a:lnSpc>
              <a:spcPct val="90000"/>
            </a:lnSpc>
            <a:spcBef>
              <a:spcPct val="0"/>
            </a:spcBef>
            <a:spcAft>
              <a:spcPct val="35000"/>
            </a:spcAft>
            <a:buNone/>
          </a:pPr>
          <a:r>
            <a:rPr lang="en-US" sz="1300" kern="1200" dirty="0">
              <a:solidFill>
                <a:schemeClr val="accent3">
                  <a:lumMod val="75000"/>
                </a:schemeClr>
              </a:solidFill>
              <a:latin typeface="Ayuthaya" pitchFamily="2" charset="-34"/>
              <a:ea typeface="Ayuthaya" pitchFamily="2" charset="-34"/>
              <a:cs typeface="Ayuthaya" pitchFamily="2" charset="-34"/>
            </a:rPr>
            <a:t>- New potential lockdown</a:t>
          </a:r>
        </a:p>
      </dsp:txBody>
      <dsp:txXfrm>
        <a:off x="9353247" y="1716944"/>
        <a:ext cx="2518663" cy="3393549"/>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9754B-95AC-344B-9B75-35743F299CC7}" type="datetimeFigureOut">
              <a:rPr lang="fr-CA" smtClean="0"/>
              <a:t>2023-06-28</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6BEB6-F87F-994C-8B33-BCA59F523653}" type="slidenum">
              <a:rPr lang="fr-CA" smtClean="0"/>
              <a:t>‹#›</a:t>
            </a:fld>
            <a:endParaRPr lang="fr-CA"/>
          </a:p>
        </p:txBody>
      </p:sp>
    </p:spTree>
    <p:extLst>
      <p:ext uri="{BB962C8B-B14F-4D97-AF65-F5344CB8AC3E}">
        <p14:creationId xmlns:p14="http://schemas.microsoft.com/office/powerpoint/2010/main" val="111042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CA" altLang="zh-CN" dirty="0"/>
          </a:p>
          <a:p>
            <a:endParaRPr kumimoji="1" lang="en-CA" altLang="zh-CN" dirty="0"/>
          </a:p>
          <a:p>
            <a:endParaRPr kumimoji="1" lang="en-CA" altLang="zh-CN" dirty="0"/>
          </a:p>
          <a:p>
            <a:endParaRPr kumimoji="1" lang="en-CA" altLang="zh-CN" dirty="0"/>
          </a:p>
          <a:p>
            <a:endParaRPr kumimoji="1" lang="en-CA" altLang="zh-CN" dirty="0"/>
          </a:p>
          <a:p>
            <a:endParaRPr kumimoji="1" lang="en-CA" altLang="zh-CN" dirty="0"/>
          </a:p>
          <a:p>
            <a:endParaRPr kumimoji="1" lang="en-CA" altLang="zh-CN" dirty="0"/>
          </a:p>
          <a:p>
            <a:endParaRPr kumimoji="1" lang="en-CA" altLang="zh-CN" dirty="0"/>
          </a:p>
          <a:p>
            <a:r>
              <a:rPr kumimoji="1" lang="en-CA" altLang="zh-CN" dirty="0"/>
              <a:t>Citation:</a:t>
            </a:r>
          </a:p>
          <a:p>
            <a:r>
              <a:rPr kumimoji="1" lang="en-CA" altLang="zh-CN" dirty="0"/>
              <a:t>Exhibit 7 provides detailed financial information about Hell's Basement Brewery, including revenue, cost of sales, gross profit, expenses, and net income. Analyzing this exhibit will allow you to assess the financial performance of the brewery over the three-year period and identify any significant changes or trends that may have been influenced by the pandemic.</a:t>
            </a:r>
          </a:p>
          <a:p>
            <a:endParaRPr kumimoji="1" lang="en-CA" altLang="zh-CN" dirty="0"/>
          </a:p>
          <a:p>
            <a:r>
              <a:rPr kumimoji="1" lang="en-CA" altLang="zh-CN" dirty="0"/>
              <a:t>Exhibit 10 presents the revenue change among Canadian craft breweries from March 2019 to 2020, specifically highlighting the percentage of breweries experiencing various levels of revenue change. This exhibit will provide insights into how the craft brewing industry was impacted by the pandemic and whether Hell's Basement Brewery experienced a similar trend.</a:t>
            </a:r>
            <a:endParaRPr kumimoji="1" lang="zh-CN" altLang="en-US" dirty="0"/>
          </a:p>
        </p:txBody>
      </p:sp>
      <p:sp>
        <p:nvSpPr>
          <p:cNvPr id="4" name="灯片编号占位符 3"/>
          <p:cNvSpPr>
            <a:spLocks noGrp="1"/>
          </p:cNvSpPr>
          <p:nvPr>
            <p:ph type="sldNum" sz="quarter" idx="5"/>
          </p:nvPr>
        </p:nvSpPr>
        <p:spPr/>
        <p:txBody>
          <a:bodyPr/>
          <a:lstStyle/>
          <a:p>
            <a:fld id="{54DD5F8A-2213-5D44-8CB1-EA2DB86933DD}" type="slidenum">
              <a:rPr kumimoji="1" lang="zh-CN" altLang="en-US" smtClean="0"/>
              <a:t>4</a:t>
            </a:fld>
            <a:endParaRPr kumimoji="1" lang="zh-CN" altLang="en-US"/>
          </a:p>
        </p:txBody>
      </p:sp>
    </p:spTree>
    <p:extLst>
      <p:ext uri="{BB962C8B-B14F-4D97-AF65-F5344CB8AC3E}">
        <p14:creationId xmlns:p14="http://schemas.microsoft.com/office/powerpoint/2010/main" val="218025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VRIO Analysis:</a:t>
            </a:r>
          </a:p>
          <a:p>
            <a:endParaRPr kumimoji="1" lang="en-CA" altLang="zh-CN" dirty="0"/>
          </a:p>
          <a:p>
            <a:r>
              <a:rPr kumimoji="1" lang="en-CA" altLang="zh-CN" dirty="0"/>
              <a:t>Strong local customer base: This is considered valuable as it indicates a dedicated clientele, which can contribute to stable sales and repeat business.</a:t>
            </a:r>
          </a:p>
          <a:p>
            <a:r>
              <a:rPr kumimoji="1" lang="en-CA" altLang="zh-CN" dirty="0"/>
              <a:t>Ability to brew own beer: Brewing own beer provides control over the brewing process and product quality, which can be a competitive advantage in the craft beer industry.</a:t>
            </a:r>
          </a:p>
          <a:p>
            <a:r>
              <a:rPr kumimoji="1" lang="en-CA" altLang="zh-CN" dirty="0"/>
              <a:t>Tangible sales in nearby locations: The ability to generate sales outside the local city demonstrates the potential for expanding customer reach and capturing market share.</a:t>
            </a:r>
          </a:p>
          <a:p>
            <a:r>
              <a:rPr kumimoji="1" lang="en-CA" altLang="zh-CN" dirty="0"/>
              <a:t>Past government support: The previous receipt of wage subsidies and a loan from CERB during the pandemic can be considered rare and valuable resources, as it indicates access to financial assistance during challenging times.</a:t>
            </a:r>
          </a:p>
          <a:p>
            <a:r>
              <a:rPr kumimoji="1" lang="en-CA" altLang="zh-CN" dirty="0"/>
              <a:t>Online presence: Having a presence on social media platforms and a company website is valuable as it provides channels for promotion, engagement with customers, and reaching a wider audience.</a:t>
            </a:r>
          </a:p>
          <a:p>
            <a:r>
              <a:rPr kumimoji="1" lang="en-CA" altLang="zh-CN" dirty="0"/>
              <a:t>Potential for contract brewing: The opportunity to engage in contract brewing can be a valuable resource, as it allows the brewery to increase production capabilities and leverage professional facilities.</a:t>
            </a:r>
          </a:p>
          <a:p>
            <a:r>
              <a:rPr kumimoji="1" lang="en-CA" altLang="zh-CN" dirty="0"/>
              <a:t>In terms of inimitability, while the strong local customer base and tangible sales can be imitated by competitors, the brewing capability and potential for contract brewing may be harder to replicate.</a:t>
            </a:r>
          </a:p>
          <a:p>
            <a:endParaRPr kumimoji="1" lang="en-CA" altLang="zh-CN" dirty="0"/>
          </a:p>
          <a:p>
            <a:r>
              <a:rPr kumimoji="1" lang="en-CA" altLang="zh-CN" dirty="0"/>
              <a:t>However, the analysis also identifies some organizational aspects that can be improved. The lack of a dedicated sales force and limited marketing spending are weaknesses that may hinder the brewery's capabilities to fully leverage its strengths and opportunities.</a:t>
            </a:r>
            <a:endParaRPr kumimoji="1" lang="zh-CN" altLang="en-US" dirty="0"/>
          </a:p>
        </p:txBody>
      </p:sp>
      <p:sp>
        <p:nvSpPr>
          <p:cNvPr id="4" name="灯片编号占位符 3"/>
          <p:cNvSpPr>
            <a:spLocks noGrp="1"/>
          </p:cNvSpPr>
          <p:nvPr>
            <p:ph type="sldNum" sz="quarter" idx="5"/>
          </p:nvPr>
        </p:nvSpPr>
        <p:spPr/>
        <p:txBody>
          <a:bodyPr/>
          <a:lstStyle/>
          <a:p>
            <a:fld id="{54DD5F8A-2213-5D44-8CB1-EA2DB86933DD}" type="slidenum">
              <a:rPr kumimoji="1" lang="zh-CN" altLang="en-US" smtClean="0"/>
              <a:t>15</a:t>
            </a:fld>
            <a:endParaRPr kumimoji="1" lang="zh-CN" altLang="en-US"/>
          </a:p>
        </p:txBody>
      </p:sp>
    </p:spTree>
    <p:extLst>
      <p:ext uri="{BB962C8B-B14F-4D97-AF65-F5344CB8AC3E}">
        <p14:creationId xmlns:p14="http://schemas.microsoft.com/office/powerpoint/2010/main" val="260945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CA" altLang="zh-CN" dirty="0"/>
              <a:t>Strengths:</a:t>
            </a:r>
          </a:p>
          <a:p>
            <a:r>
              <a:rPr kumimoji="1" lang="en-CA" altLang="zh-CN" dirty="0"/>
              <a:t>Hell's Basement Brewery's ability to retain a dedicated local customer base and generate tangible sales aligns with the data showing a 43.90% of breweries experiencing a revenue decrease of more than 50%.</a:t>
            </a:r>
          </a:p>
          <a:p>
            <a:r>
              <a:rPr kumimoji="1" lang="en-CA" altLang="zh-CN" dirty="0"/>
              <a:t>The brewery's online presence and past government support may have contributed to their ability to maintain sales, as evidenced by the 8.70% of breweries reporting no change in revenue.</a:t>
            </a:r>
          </a:p>
          <a:p>
            <a:r>
              <a:rPr kumimoji="1" lang="en-CA" altLang="zh-CN" dirty="0"/>
              <a:t>Weaknesses:</a:t>
            </a:r>
          </a:p>
          <a:p>
            <a:endParaRPr kumimoji="1" lang="en-CA" altLang="zh-CN" dirty="0"/>
          </a:p>
          <a:p>
            <a:r>
              <a:rPr kumimoji="1" lang="en-CA" altLang="zh-CN" dirty="0"/>
              <a:t>The data shows that 10.40% of breweries experienced a revenue decrease of less than 25%, highlighting the challenge faced by Hell's Basement Brewery in limited sales growth outside the local city.</a:t>
            </a:r>
          </a:p>
          <a:p>
            <a:r>
              <a:rPr kumimoji="1" lang="en-CA" altLang="zh-CN" dirty="0"/>
              <a:t>The limited marketing spending of Hell's Basement Brewery is reflected in the industry data, where breweries that experienced revenue increases of 25% to 50% and more than 50% account for only 3.50% and 3.80% respectively.</a:t>
            </a:r>
          </a:p>
          <a:p>
            <a:endParaRPr kumimoji="1" lang="en-CA" altLang="zh-CN" dirty="0"/>
          </a:p>
          <a:p>
            <a:endParaRPr kumimoji="1" lang="en-CA" altLang="zh-CN" dirty="0"/>
          </a:p>
          <a:p>
            <a:r>
              <a:rPr kumimoji="1" lang="en-CA" altLang="zh-CN" dirty="0"/>
              <a:t>VRIO </a:t>
            </a:r>
          </a:p>
          <a:p>
            <a:pPr algn="l">
              <a:buFont typeface="+mj-lt"/>
              <a:buAutoNum type="arabicPeriod"/>
            </a:pPr>
            <a:r>
              <a:rPr lang="en-CA" altLang="zh-CN" b="0" i="0" dirty="0">
                <a:solidFill>
                  <a:srgbClr val="D1D5DB"/>
                </a:solidFill>
                <a:effectLst/>
                <a:latin typeface="Söhne"/>
              </a:rPr>
              <a:t>Valuable: The significant percentage (43.90%) of breweries experiencing a revenue decrease of more than 50% indicates that Hell's Basement Brewery's local customer base and tangible sales are valuable assets.</a:t>
            </a:r>
          </a:p>
          <a:p>
            <a:pPr algn="l">
              <a:buFont typeface="+mj-lt"/>
              <a:buAutoNum type="arabicPeriod"/>
            </a:pPr>
            <a:endParaRPr lang="en-CA" altLang="zh-CN" b="0" i="0" dirty="0">
              <a:solidFill>
                <a:srgbClr val="D1D5DB"/>
              </a:solidFill>
              <a:effectLst/>
              <a:latin typeface="Söhne"/>
            </a:endParaRPr>
          </a:p>
          <a:p>
            <a:pPr algn="l">
              <a:buFont typeface="+mj-lt"/>
              <a:buAutoNum type="arabicPeriod"/>
            </a:pPr>
            <a:r>
              <a:rPr lang="en-CA" altLang="zh-CN" b="0" i="0" dirty="0">
                <a:solidFill>
                  <a:srgbClr val="D1D5DB"/>
                </a:solidFill>
                <a:effectLst/>
                <a:latin typeface="Söhne"/>
              </a:rPr>
              <a:t>Rare: The data reveals that only a small percentage of breweries (3.50% and 3.80%) reported revenue increases of 25% to 50% and more than 50%, respectively. This rarity aligns with the potential for Hell's Basement Brewery to leverage its brewing capabilities and local presence to achieve growth in a challenging market.</a:t>
            </a:r>
          </a:p>
          <a:p>
            <a:pPr algn="l">
              <a:buFont typeface="+mj-lt"/>
              <a:buAutoNum type="arabicPeriod"/>
            </a:pPr>
            <a:endParaRPr lang="en-CA" altLang="zh-CN" b="0" i="0" dirty="0">
              <a:solidFill>
                <a:srgbClr val="D1D5DB"/>
              </a:solidFill>
              <a:effectLst/>
              <a:latin typeface="Söhne"/>
            </a:endParaRPr>
          </a:p>
          <a:p>
            <a:pPr algn="l">
              <a:buFont typeface="+mj-lt"/>
              <a:buAutoNum type="arabicPeriod"/>
            </a:pPr>
            <a:r>
              <a:rPr lang="en-CA" altLang="zh-CN" b="0" i="0" dirty="0">
                <a:solidFill>
                  <a:srgbClr val="D1D5DB"/>
                </a:solidFill>
                <a:effectLst/>
                <a:latin typeface="Söhne"/>
              </a:rPr>
              <a:t>Inimitable: The industry-wide revenue decreases and limited sales growth indicate that replicating Hell's Basement Brewery's strong local customer base and tangible sales may be difficult for competitors.</a:t>
            </a:r>
          </a:p>
          <a:p>
            <a:pPr algn="l">
              <a:buFont typeface="+mj-lt"/>
              <a:buAutoNum type="arabicPeriod"/>
            </a:pPr>
            <a:endParaRPr lang="en-CA" altLang="zh-CN" b="0" i="0" dirty="0">
              <a:solidFill>
                <a:srgbClr val="D1D5DB"/>
              </a:solidFill>
              <a:effectLst/>
              <a:latin typeface="Söhne"/>
            </a:endParaRPr>
          </a:p>
          <a:p>
            <a:pPr algn="l">
              <a:buFont typeface="+mj-lt"/>
              <a:buAutoNum type="arabicPeriod"/>
            </a:pPr>
            <a:r>
              <a:rPr lang="en-CA" altLang="zh-CN" b="0" i="0" dirty="0">
                <a:solidFill>
                  <a:srgbClr val="D1D5DB"/>
                </a:solidFill>
                <a:effectLst/>
                <a:latin typeface="Söhne"/>
              </a:rPr>
              <a:t>Organizational: The lack of a dedicated sales force and limited marketing spending identified in the internal analysis aligns with the industry data, where a small percentage of breweries reported significant revenue increases.</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54DD5F8A-2213-5D44-8CB1-EA2DB86933DD}" type="slidenum">
              <a:rPr kumimoji="1" lang="zh-CN" altLang="en-US" smtClean="0"/>
              <a:t>16</a:t>
            </a:fld>
            <a:endParaRPr kumimoji="1" lang="zh-CN" altLang="en-US"/>
          </a:p>
        </p:txBody>
      </p:sp>
    </p:spTree>
    <p:extLst>
      <p:ext uri="{BB962C8B-B14F-4D97-AF65-F5344CB8AC3E}">
        <p14:creationId xmlns:p14="http://schemas.microsoft.com/office/powerpoint/2010/main" val="359658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73E3-93FB-4F23-F3E0-897D657C3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7CE283D0-9E4A-CBE7-8C9D-5C187E5CE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4C3F1090-1C0C-9C20-6011-C0D06FB8ACBE}"/>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5" name="Footer Placeholder 4">
            <a:extLst>
              <a:ext uri="{FF2B5EF4-FFF2-40B4-BE49-F238E27FC236}">
                <a16:creationId xmlns:a16="http://schemas.microsoft.com/office/drawing/2014/main" id="{3055DC84-20B5-E04D-A4E3-B09E5BD7694E}"/>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9F01886F-2F8D-8A8D-3257-932591006AE5}"/>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2649734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29B2-C317-98E2-7616-BAD3D4175064}"/>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71E8027C-7B7F-3F6E-2DF3-86E0C2A028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789BBD60-AE75-5D5F-A661-D98E1D4F4944}"/>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5" name="Footer Placeholder 4">
            <a:extLst>
              <a:ext uri="{FF2B5EF4-FFF2-40B4-BE49-F238E27FC236}">
                <a16:creationId xmlns:a16="http://schemas.microsoft.com/office/drawing/2014/main" id="{3AF27915-5B9F-3EF8-4C8F-FBFB65127022}"/>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940AF813-B6F6-1BF9-2535-7C082B7E0F98}"/>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110470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491997-E86D-73E8-F3F6-3CFA966DF9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6D6D6263-8064-CBA0-DC7A-9CEB70653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D045AF74-0B6F-9C1D-BE44-6BD81AF45664}"/>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5" name="Footer Placeholder 4">
            <a:extLst>
              <a:ext uri="{FF2B5EF4-FFF2-40B4-BE49-F238E27FC236}">
                <a16:creationId xmlns:a16="http://schemas.microsoft.com/office/drawing/2014/main" id="{89160466-B449-8A99-C9A2-70D16C35DBB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CDD2EBC1-5460-09A3-4242-80C2E4DC8111}"/>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362772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6" descr="Image">
            <a:extLst>
              <a:ext uri="{FF2B5EF4-FFF2-40B4-BE49-F238E27FC236}">
                <a16:creationId xmlns:a16="http://schemas.microsoft.com/office/drawing/2014/main" id="{A37AFCD6-BFD8-B5AA-5A6D-1032973A61F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45486" b="78811"/>
          <a:stretch/>
        </p:blipFill>
        <p:spPr bwMode="auto">
          <a:xfrm>
            <a:off x="0" y="1122701"/>
            <a:ext cx="12173415" cy="57352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DE16F56-0A66-D230-D782-892D05514DC4}"/>
              </a:ext>
            </a:extLst>
          </p:cNvPr>
          <p:cNvSpPr>
            <a:spLocks noGrp="1"/>
          </p:cNvSpPr>
          <p:nvPr>
            <p:ph idx="1"/>
          </p:nvPr>
        </p:nvSpPr>
        <p:spPr>
          <a:xfrm>
            <a:off x="401444" y="1338146"/>
            <a:ext cx="11318488" cy="4838817"/>
          </a:xfrm>
        </p:spPr>
        <p:txBody>
          <a:bodyPr/>
          <a:lstStyle>
            <a:lvl1pPr marL="0" indent="0">
              <a:buNone/>
              <a:defRPr>
                <a:latin typeface="Ayuthaya" pitchFamily="2" charset="-34"/>
                <a:ea typeface="Ayuthaya" pitchFamily="2" charset="-34"/>
                <a:cs typeface="Ayuthaya" pitchFamily="2" charset="-34"/>
              </a:defRPr>
            </a:lvl1pPr>
            <a:lvl2pPr>
              <a:defRPr>
                <a:latin typeface="Ayuthaya" pitchFamily="2" charset="-34"/>
                <a:ea typeface="Ayuthaya" pitchFamily="2" charset="-34"/>
                <a:cs typeface="Ayuthaya" pitchFamily="2" charset="-34"/>
              </a:defRPr>
            </a:lvl2pPr>
            <a:lvl3pPr>
              <a:defRPr>
                <a:latin typeface="Ayuthaya" pitchFamily="2" charset="-34"/>
                <a:ea typeface="Ayuthaya" pitchFamily="2" charset="-34"/>
                <a:cs typeface="Ayuthaya" pitchFamily="2" charset="-34"/>
              </a:defRPr>
            </a:lvl3pPr>
            <a:lvl4pPr>
              <a:defRPr>
                <a:latin typeface="Ayuthaya" pitchFamily="2" charset="-34"/>
                <a:ea typeface="Ayuthaya" pitchFamily="2" charset="-34"/>
                <a:cs typeface="Ayuthaya" pitchFamily="2" charset="-34"/>
              </a:defRPr>
            </a:lvl4pPr>
            <a:lvl5pPr>
              <a:defRPr>
                <a:latin typeface="Ayuthaya" pitchFamily="2" charset="-34"/>
                <a:ea typeface="Ayuthaya" pitchFamily="2" charset="-34"/>
                <a:cs typeface="Ayuthaya" pitchFamily="2" charset="-34"/>
              </a:defRPr>
            </a:lvl5p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pic>
        <p:nvPicPr>
          <p:cNvPr id="7" name="Picture 6" descr="A green logo with black text&#10;&#10;Description automatically generated with low confidence">
            <a:extLst>
              <a:ext uri="{FF2B5EF4-FFF2-40B4-BE49-F238E27FC236}">
                <a16:creationId xmlns:a16="http://schemas.microsoft.com/office/drawing/2014/main" id="{7FDE7524-F74A-41A5-850C-B881BD02F659}"/>
              </a:ext>
            </a:extLst>
          </p:cNvPr>
          <p:cNvPicPr>
            <a:picLocks noChangeAspect="1"/>
          </p:cNvPicPr>
          <p:nvPr userDrawn="1"/>
        </p:nvPicPr>
        <p:blipFill rotWithShape="1">
          <a:blip r:embed="rId3"/>
          <a:srcRect l="8390"/>
          <a:stretch/>
        </p:blipFill>
        <p:spPr>
          <a:xfrm>
            <a:off x="0" y="0"/>
            <a:ext cx="2043113" cy="1122701"/>
          </a:xfrm>
          <a:prstGeom prst="rect">
            <a:avLst/>
          </a:prstGeom>
        </p:spPr>
      </p:pic>
      <p:pic>
        <p:nvPicPr>
          <p:cNvPr id="8" name="Picture 7" descr="A green logo with black text&#10;&#10;Description automatically generated with low confidence">
            <a:extLst>
              <a:ext uri="{FF2B5EF4-FFF2-40B4-BE49-F238E27FC236}">
                <a16:creationId xmlns:a16="http://schemas.microsoft.com/office/drawing/2014/main" id="{CBDD81FB-64ED-556C-983D-06DD01D21725}"/>
              </a:ext>
            </a:extLst>
          </p:cNvPr>
          <p:cNvPicPr>
            <a:picLocks noChangeAspect="1"/>
          </p:cNvPicPr>
          <p:nvPr userDrawn="1"/>
        </p:nvPicPr>
        <p:blipFill rotWithShape="1">
          <a:blip r:embed="rId3"/>
          <a:srcRect r="84514"/>
          <a:stretch/>
        </p:blipFill>
        <p:spPr>
          <a:xfrm>
            <a:off x="2043114" y="0"/>
            <a:ext cx="10148888" cy="1122701"/>
          </a:xfrm>
          <a:prstGeom prst="rect">
            <a:avLst/>
          </a:prstGeom>
        </p:spPr>
      </p:pic>
      <p:sp>
        <p:nvSpPr>
          <p:cNvPr id="2" name="Title 1">
            <a:extLst>
              <a:ext uri="{FF2B5EF4-FFF2-40B4-BE49-F238E27FC236}">
                <a16:creationId xmlns:a16="http://schemas.microsoft.com/office/drawing/2014/main" id="{CCF5649A-B6F4-003E-2383-081D26D02E55}"/>
              </a:ext>
            </a:extLst>
          </p:cNvPr>
          <p:cNvSpPr>
            <a:spLocks noGrp="1"/>
          </p:cNvSpPr>
          <p:nvPr>
            <p:ph type="title"/>
          </p:nvPr>
        </p:nvSpPr>
        <p:spPr>
          <a:xfrm>
            <a:off x="5564458" y="1"/>
            <a:ext cx="6456557" cy="1144588"/>
          </a:xfrm>
        </p:spPr>
        <p:txBody>
          <a:bodyPr>
            <a:normAutofit/>
          </a:bodyPr>
          <a:lstStyle>
            <a:lvl1pPr algn="r">
              <a:defRPr sz="3200" b="1">
                <a:solidFill>
                  <a:schemeClr val="bg1"/>
                </a:solidFill>
                <a:latin typeface="Ayuthaya" pitchFamily="2" charset="-34"/>
                <a:ea typeface="Ayuthaya" pitchFamily="2" charset="-34"/>
                <a:cs typeface="Ayuthaya" pitchFamily="2" charset="-34"/>
              </a:defRPr>
            </a:lvl1pPr>
          </a:lstStyle>
          <a:p>
            <a:r>
              <a:rPr lang="en-CA" noProof="0" dirty="0"/>
              <a:t>Click to edit Master title style</a:t>
            </a:r>
          </a:p>
        </p:txBody>
      </p:sp>
      <p:pic>
        <p:nvPicPr>
          <p:cNvPr id="13" name="Picture 12" descr="A green logo with black text&#10;&#10;Description automatically generated with low confidence">
            <a:extLst>
              <a:ext uri="{FF2B5EF4-FFF2-40B4-BE49-F238E27FC236}">
                <a16:creationId xmlns:a16="http://schemas.microsoft.com/office/drawing/2014/main" id="{D3531D7A-DDFA-041F-5993-91A263367D75}"/>
              </a:ext>
            </a:extLst>
          </p:cNvPr>
          <p:cNvPicPr>
            <a:picLocks noChangeAspect="1"/>
          </p:cNvPicPr>
          <p:nvPr userDrawn="1"/>
        </p:nvPicPr>
        <p:blipFill rotWithShape="1">
          <a:blip r:embed="rId3"/>
          <a:srcRect r="84514"/>
          <a:stretch/>
        </p:blipFill>
        <p:spPr>
          <a:xfrm>
            <a:off x="401444" y="6207073"/>
            <a:ext cx="11318488" cy="96541"/>
          </a:xfrm>
          <a:prstGeom prst="rect">
            <a:avLst/>
          </a:prstGeom>
        </p:spPr>
      </p:pic>
      <p:sp>
        <p:nvSpPr>
          <p:cNvPr id="16" name="TextBox 15">
            <a:extLst>
              <a:ext uri="{FF2B5EF4-FFF2-40B4-BE49-F238E27FC236}">
                <a16:creationId xmlns:a16="http://schemas.microsoft.com/office/drawing/2014/main" id="{B0362114-6877-2449-641E-3E3247FC4BEC}"/>
              </a:ext>
            </a:extLst>
          </p:cNvPr>
          <p:cNvSpPr txBox="1"/>
          <p:nvPr userDrawn="1"/>
        </p:nvSpPr>
        <p:spPr>
          <a:xfrm>
            <a:off x="1609557" y="6641705"/>
            <a:ext cx="1433098"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Internal Analysis</a:t>
            </a:r>
          </a:p>
        </p:txBody>
      </p:sp>
      <p:sp>
        <p:nvSpPr>
          <p:cNvPr id="19" name="Oval 18">
            <a:extLst>
              <a:ext uri="{FF2B5EF4-FFF2-40B4-BE49-F238E27FC236}">
                <a16:creationId xmlns:a16="http://schemas.microsoft.com/office/drawing/2014/main" id="{B11258ED-0D3D-3459-DD4C-F38D6374210E}"/>
              </a:ext>
            </a:extLst>
          </p:cNvPr>
          <p:cNvSpPr>
            <a:spLocks noChangeAspect="1"/>
          </p:cNvSpPr>
          <p:nvPr userDrawn="1"/>
        </p:nvSpPr>
        <p:spPr>
          <a:xfrm>
            <a:off x="327927" y="637832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21" name="Oval 20">
            <a:extLst>
              <a:ext uri="{FF2B5EF4-FFF2-40B4-BE49-F238E27FC236}">
                <a16:creationId xmlns:a16="http://schemas.microsoft.com/office/drawing/2014/main" id="{FA134348-F84A-0E66-CC4A-7BB54CA3799D}"/>
              </a:ext>
            </a:extLst>
          </p:cNvPr>
          <p:cNvSpPr>
            <a:spLocks noChangeAspect="1"/>
          </p:cNvSpPr>
          <p:nvPr userDrawn="1"/>
        </p:nvSpPr>
        <p:spPr>
          <a:xfrm>
            <a:off x="2204481" y="638155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23" name="Oval 22">
            <a:extLst>
              <a:ext uri="{FF2B5EF4-FFF2-40B4-BE49-F238E27FC236}">
                <a16:creationId xmlns:a16="http://schemas.microsoft.com/office/drawing/2014/main" id="{0100B250-8D60-695F-0635-7B2B55281FC7}"/>
              </a:ext>
            </a:extLst>
          </p:cNvPr>
          <p:cNvSpPr>
            <a:spLocks noChangeAspect="1"/>
          </p:cNvSpPr>
          <p:nvPr userDrawn="1"/>
        </p:nvSpPr>
        <p:spPr>
          <a:xfrm>
            <a:off x="4081095" y="637504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25" name="Oval 24">
            <a:extLst>
              <a:ext uri="{FF2B5EF4-FFF2-40B4-BE49-F238E27FC236}">
                <a16:creationId xmlns:a16="http://schemas.microsoft.com/office/drawing/2014/main" id="{D9F3786E-B67B-7CCF-1F11-C670C49FB4B0}"/>
              </a:ext>
            </a:extLst>
          </p:cNvPr>
          <p:cNvSpPr>
            <a:spLocks noChangeAspect="1"/>
          </p:cNvSpPr>
          <p:nvPr userDrawn="1"/>
        </p:nvSpPr>
        <p:spPr>
          <a:xfrm>
            <a:off x="5957649" y="637827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27" name="Oval 26">
            <a:extLst>
              <a:ext uri="{FF2B5EF4-FFF2-40B4-BE49-F238E27FC236}">
                <a16:creationId xmlns:a16="http://schemas.microsoft.com/office/drawing/2014/main" id="{54BD9CD5-920C-48BA-5A97-ABA433DFDF14}"/>
              </a:ext>
            </a:extLst>
          </p:cNvPr>
          <p:cNvSpPr>
            <a:spLocks noChangeAspect="1"/>
          </p:cNvSpPr>
          <p:nvPr userDrawn="1"/>
        </p:nvSpPr>
        <p:spPr>
          <a:xfrm>
            <a:off x="7834203" y="638155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29" name="Oval 28">
            <a:extLst>
              <a:ext uri="{FF2B5EF4-FFF2-40B4-BE49-F238E27FC236}">
                <a16:creationId xmlns:a16="http://schemas.microsoft.com/office/drawing/2014/main" id="{0B012A2D-19BA-1450-1223-5CC5E22B13CD}"/>
              </a:ext>
            </a:extLst>
          </p:cNvPr>
          <p:cNvSpPr>
            <a:spLocks noChangeAspect="1"/>
          </p:cNvSpPr>
          <p:nvPr userDrawn="1"/>
        </p:nvSpPr>
        <p:spPr>
          <a:xfrm>
            <a:off x="9710757" y="638478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30" name="Oval 29">
            <a:extLst>
              <a:ext uri="{FF2B5EF4-FFF2-40B4-BE49-F238E27FC236}">
                <a16:creationId xmlns:a16="http://schemas.microsoft.com/office/drawing/2014/main" id="{35829424-8A57-4948-6A85-350DD2BA1E9F}"/>
              </a:ext>
            </a:extLst>
          </p:cNvPr>
          <p:cNvSpPr>
            <a:spLocks noChangeAspect="1"/>
          </p:cNvSpPr>
          <p:nvPr userDrawn="1"/>
        </p:nvSpPr>
        <p:spPr>
          <a:xfrm>
            <a:off x="11530365" y="6378278"/>
            <a:ext cx="252000" cy="25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noProof="0" dirty="0"/>
          </a:p>
        </p:txBody>
      </p:sp>
      <p:sp>
        <p:nvSpPr>
          <p:cNvPr id="31" name="TextBox 30">
            <a:extLst>
              <a:ext uri="{FF2B5EF4-FFF2-40B4-BE49-F238E27FC236}">
                <a16:creationId xmlns:a16="http://schemas.microsoft.com/office/drawing/2014/main" id="{7D9E08E5-C498-00A0-9E55-C363755D1096}"/>
              </a:ext>
            </a:extLst>
          </p:cNvPr>
          <p:cNvSpPr txBox="1"/>
          <p:nvPr userDrawn="1"/>
        </p:nvSpPr>
        <p:spPr>
          <a:xfrm>
            <a:off x="-95106" y="6623237"/>
            <a:ext cx="1276544"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Market Analysis</a:t>
            </a:r>
          </a:p>
        </p:txBody>
      </p:sp>
      <p:sp>
        <p:nvSpPr>
          <p:cNvPr id="32" name="TextBox 31">
            <a:extLst>
              <a:ext uri="{FF2B5EF4-FFF2-40B4-BE49-F238E27FC236}">
                <a16:creationId xmlns:a16="http://schemas.microsoft.com/office/drawing/2014/main" id="{17D5AD7F-E29B-F5A4-A194-1BF35E822E78}"/>
              </a:ext>
            </a:extLst>
          </p:cNvPr>
          <p:cNvSpPr txBox="1"/>
          <p:nvPr userDrawn="1"/>
        </p:nvSpPr>
        <p:spPr>
          <a:xfrm>
            <a:off x="3568823" y="6593316"/>
            <a:ext cx="1276544"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Problem</a:t>
            </a:r>
          </a:p>
        </p:txBody>
      </p:sp>
      <p:sp>
        <p:nvSpPr>
          <p:cNvPr id="33" name="TextBox 32">
            <a:extLst>
              <a:ext uri="{FF2B5EF4-FFF2-40B4-BE49-F238E27FC236}">
                <a16:creationId xmlns:a16="http://schemas.microsoft.com/office/drawing/2014/main" id="{B3735AAF-973B-78D6-AF93-2F459262795D}"/>
              </a:ext>
            </a:extLst>
          </p:cNvPr>
          <p:cNvSpPr txBox="1"/>
          <p:nvPr userDrawn="1"/>
        </p:nvSpPr>
        <p:spPr>
          <a:xfrm>
            <a:off x="5442585" y="6604178"/>
            <a:ext cx="1276544"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Alternatives</a:t>
            </a:r>
          </a:p>
        </p:txBody>
      </p:sp>
      <p:sp>
        <p:nvSpPr>
          <p:cNvPr id="34" name="TextBox 33">
            <a:extLst>
              <a:ext uri="{FF2B5EF4-FFF2-40B4-BE49-F238E27FC236}">
                <a16:creationId xmlns:a16="http://schemas.microsoft.com/office/drawing/2014/main" id="{EC5F6AED-E1A2-2A85-90A7-34438F209FA2}"/>
              </a:ext>
            </a:extLst>
          </p:cNvPr>
          <p:cNvSpPr txBox="1"/>
          <p:nvPr userDrawn="1"/>
        </p:nvSpPr>
        <p:spPr>
          <a:xfrm>
            <a:off x="7316347" y="6589145"/>
            <a:ext cx="1276544"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Solution</a:t>
            </a:r>
          </a:p>
        </p:txBody>
      </p:sp>
      <p:sp>
        <p:nvSpPr>
          <p:cNvPr id="35" name="TextBox 34">
            <a:extLst>
              <a:ext uri="{FF2B5EF4-FFF2-40B4-BE49-F238E27FC236}">
                <a16:creationId xmlns:a16="http://schemas.microsoft.com/office/drawing/2014/main" id="{063E8BEB-002B-ABC1-E9E7-F5EBFC272B46}"/>
              </a:ext>
            </a:extLst>
          </p:cNvPr>
          <p:cNvSpPr txBox="1"/>
          <p:nvPr userDrawn="1"/>
        </p:nvSpPr>
        <p:spPr>
          <a:xfrm>
            <a:off x="9161812" y="6589143"/>
            <a:ext cx="1367074"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Implementation</a:t>
            </a:r>
          </a:p>
        </p:txBody>
      </p:sp>
      <p:sp>
        <p:nvSpPr>
          <p:cNvPr id="36" name="TextBox 35">
            <a:extLst>
              <a:ext uri="{FF2B5EF4-FFF2-40B4-BE49-F238E27FC236}">
                <a16:creationId xmlns:a16="http://schemas.microsoft.com/office/drawing/2014/main" id="{9BC8A690-163A-3E12-8052-0C02395160DA}"/>
              </a:ext>
            </a:extLst>
          </p:cNvPr>
          <p:cNvSpPr txBox="1"/>
          <p:nvPr userDrawn="1"/>
        </p:nvSpPr>
        <p:spPr>
          <a:xfrm>
            <a:off x="10992821" y="6613043"/>
            <a:ext cx="1327446" cy="230832"/>
          </a:xfrm>
          <a:prstGeom prst="rect">
            <a:avLst/>
          </a:prstGeom>
          <a:noFill/>
        </p:spPr>
        <p:txBody>
          <a:bodyPr wrap="square" rtlCol="0">
            <a:spAutoFit/>
          </a:bodyPr>
          <a:lstStyle/>
          <a:p>
            <a:pPr algn="ctr"/>
            <a:r>
              <a:rPr lang="en-CA" sz="900" noProof="0" dirty="0">
                <a:solidFill>
                  <a:schemeClr val="bg2">
                    <a:lumMod val="50000"/>
                  </a:schemeClr>
                </a:solidFill>
                <a:latin typeface="Ayuthaya" pitchFamily="2" charset="-34"/>
                <a:ea typeface="Ayuthaya" pitchFamily="2" charset="-34"/>
                <a:cs typeface="Ayuthaya" pitchFamily="2" charset="-34"/>
              </a:rPr>
              <a:t>Risk/Mitigation</a:t>
            </a:r>
          </a:p>
        </p:txBody>
      </p:sp>
      <p:cxnSp>
        <p:nvCxnSpPr>
          <p:cNvPr id="39" name="Straight Connector 38">
            <a:extLst>
              <a:ext uri="{FF2B5EF4-FFF2-40B4-BE49-F238E27FC236}">
                <a16:creationId xmlns:a16="http://schemas.microsoft.com/office/drawing/2014/main" id="{4547DE3E-B065-AA7E-36CE-62EB69E62A2C}"/>
              </a:ext>
            </a:extLst>
          </p:cNvPr>
          <p:cNvCxnSpPr>
            <a:cxnSpLocks/>
          </p:cNvCxnSpPr>
          <p:nvPr userDrawn="1"/>
        </p:nvCxnSpPr>
        <p:spPr>
          <a:xfrm>
            <a:off x="749526" y="6530367"/>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F5E9B6-E030-D31E-DAC8-135DC2BF8F10}"/>
              </a:ext>
            </a:extLst>
          </p:cNvPr>
          <p:cNvCxnSpPr>
            <a:cxnSpLocks/>
          </p:cNvCxnSpPr>
          <p:nvPr userDrawn="1"/>
        </p:nvCxnSpPr>
        <p:spPr>
          <a:xfrm>
            <a:off x="2630715" y="6526584"/>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0043E3-E6F6-5579-A9D4-36828F1ACC48}"/>
              </a:ext>
            </a:extLst>
          </p:cNvPr>
          <p:cNvCxnSpPr>
            <a:cxnSpLocks/>
          </p:cNvCxnSpPr>
          <p:nvPr userDrawn="1"/>
        </p:nvCxnSpPr>
        <p:spPr>
          <a:xfrm>
            <a:off x="4516664" y="6530367"/>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2BF2A69-88A2-4058-EF63-8FF19F080C0C}"/>
              </a:ext>
            </a:extLst>
          </p:cNvPr>
          <p:cNvCxnSpPr>
            <a:cxnSpLocks/>
          </p:cNvCxnSpPr>
          <p:nvPr userDrawn="1"/>
        </p:nvCxnSpPr>
        <p:spPr>
          <a:xfrm>
            <a:off x="6397853" y="6526584"/>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F5F9BB-EA5F-0C11-7643-C7DC64B0430F}"/>
              </a:ext>
            </a:extLst>
          </p:cNvPr>
          <p:cNvCxnSpPr>
            <a:cxnSpLocks/>
          </p:cNvCxnSpPr>
          <p:nvPr userDrawn="1"/>
        </p:nvCxnSpPr>
        <p:spPr>
          <a:xfrm>
            <a:off x="8270592" y="6526584"/>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12CBE-0A28-D27A-B0B7-09977C46D7A5}"/>
              </a:ext>
            </a:extLst>
          </p:cNvPr>
          <p:cNvCxnSpPr>
            <a:cxnSpLocks/>
          </p:cNvCxnSpPr>
          <p:nvPr userDrawn="1"/>
        </p:nvCxnSpPr>
        <p:spPr>
          <a:xfrm>
            <a:off x="10148886" y="6526584"/>
            <a:ext cx="1265011"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030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FBB3-34C3-6768-F376-18EEBEC012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9E43C70B-6968-C79D-D50E-129B7CBFDF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2CC00-C810-DD24-2C39-EBB590D3BBA9}"/>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5" name="Footer Placeholder 4">
            <a:extLst>
              <a:ext uri="{FF2B5EF4-FFF2-40B4-BE49-F238E27FC236}">
                <a16:creationId xmlns:a16="http://schemas.microsoft.com/office/drawing/2014/main" id="{AEA1CF72-1836-0562-6E2F-02C4DA1F4A71}"/>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687EE699-34B9-54C1-B691-CE2D0EB4F310}"/>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192945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CB12-EDB5-9561-2141-8033BED54937}"/>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0A7B1576-0C9A-CABF-6939-4DE1A4A447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36A88B17-8B9B-050F-86C1-71E67A439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9D31E0FF-B441-4C33-75CF-4D54C4BA87D6}"/>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6" name="Footer Placeholder 5">
            <a:extLst>
              <a:ext uri="{FF2B5EF4-FFF2-40B4-BE49-F238E27FC236}">
                <a16:creationId xmlns:a16="http://schemas.microsoft.com/office/drawing/2014/main" id="{9D61D115-55F4-7771-9E2A-A3608A6267EE}"/>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D2BE882E-3A84-3158-2D0B-54D7E01AE4AD}"/>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382546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EDB7-FB48-B8A7-6B4D-BFA0D72842C1}"/>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FCBB1865-3775-9A9B-97B6-AC874A30D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DB0011-500C-FBCA-316C-DFB2BE75A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FABC882C-7FF0-999C-35B2-5D661ED802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81E17C-8198-8BB9-B45F-22337F87EE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975CEFC3-7FE8-7D23-EBA9-31A0A0122D42}"/>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8" name="Footer Placeholder 7">
            <a:extLst>
              <a:ext uri="{FF2B5EF4-FFF2-40B4-BE49-F238E27FC236}">
                <a16:creationId xmlns:a16="http://schemas.microsoft.com/office/drawing/2014/main" id="{D273E524-65F5-31E9-1FEC-C74A42EFF166}"/>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24253655-EB69-0457-1931-6402F6F11FBE}"/>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481910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0099-79F0-3841-5178-E2FD1E7BF6E9}"/>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76706063-936F-63D4-EF37-6E7BFA65391B}"/>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4" name="Footer Placeholder 3">
            <a:extLst>
              <a:ext uri="{FF2B5EF4-FFF2-40B4-BE49-F238E27FC236}">
                <a16:creationId xmlns:a16="http://schemas.microsoft.com/office/drawing/2014/main" id="{18B59DEF-AB8B-85D7-21EC-29DE3D46E779}"/>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BB186804-2437-8C31-4E40-E1944617AD00}"/>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420158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5C5EF-A6BF-6039-B7C3-D0A8249E5586}"/>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3" name="Footer Placeholder 2">
            <a:extLst>
              <a:ext uri="{FF2B5EF4-FFF2-40B4-BE49-F238E27FC236}">
                <a16:creationId xmlns:a16="http://schemas.microsoft.com/office/drawing/2014/main" id="{690B7400-EA84-61E0-CB88-6EC3ABDF0031}"/>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5FE0CA89-0A2F-EA5C-A1CC-B53492E6F323}"/>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53502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9723-1676-BE97-AF67-E788C7885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8D9A22DB-B573-65DB-30D6-27D5A59F63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939CEED7-11D6-5A9E-177E-21BD7FEFE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D62FC-D3F7-AE1C-EF52-6239B70B326A}"/>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6" name="Footer Placeholder 5">
            <a:extLst>
              <a:ext uri="{FF2B5EF4-FFF2-40B4-BE49-F238E27FC236}">
                <a16:creationId xmlns:a16="http://schemas.microsoft.com/office/drawing/2014/main" id="{0142CA63-874F-2D24-4123-1FA3685E05CC}"/>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9E6DAF6F-8838-CFB6-10F6-11DC6020EF5E}"/>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1205198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054C-86EB-196C-1A49-3CE343597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93B879F6-CE88-BCFC-15BC-6E82024527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7640511A-88A0-431D-253A-F2F343040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CFCCF-1C9B-A0B7-B0A3-AADB4D06E7E3}"/>
              </a:ext>
            </a:extLst>
          </p:cNvPr>
          <p:cNvSpPr>
            <a:spLocks noGrp="1"/>
          </p:cNvSpPr>
          <p:nvPr>
            <p:ph type="dt" sz="half" idx="10"/>
          </p:nvPr>
        </p:nvSpPr>
        <p:spPr/>
        <p:txBody>
          <a:bodyPr/>
          <a:lstStyle/>
          <a:p>
            <a:fld id="{D792DBB0-EF2F-3340-A113-64A7BFD01DCC}" type="datetimeFigureOut">
              <a:rPr lang="fr-CA" smtClean="0"/>
              <a:t>2023-06-28</a:t>
            </a:fld>
            <a:endParaRPr lang="fr-CA"/>
          </a:p>
        </p:txBody>
      </p:sp>
      <p:sp>
        <p:nvSpPr>
          <p:cNvPr id="6" name="Footer Placeholder 5">
            <a:extLst>
              <a:ext uri="{FF2B5EF4-FFF2-40B4-BE49-F238E27FC236}">
                <a16:creationId xmlns:a16="http://schemas.microsoft.com/office/drawing/2014/main" id="{EB2A1848-2B3E-B27E-AC9B-5F38BBF41546}"/>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F91C88AC-A2E2-F044-9DD9-1776107067CC}"/>
              </a:ext>
            </a:extLst>
          </p:cNvPr>
          <p:cNvSpPr>
            <a:spLocks noGrp="1"/>
          </p:cNvSpPr>
          <p:nvPr>
            <p:ph type="sldNum" sz="quarter" idx="12"/>
          </p:nvPr>
        </p:nvSpPr>
        <p:spPr/>
        <p:txBody>
          <a:bodyPr/>
          <a:lstStyle/>
          <a:p>
            <a:fld id="{99D37374-815C-1743-BE21-3AAC3D8145DF}" type="slidenum">
              <a:rPr lang="fr-CA" smtClean="0"/>
              <a:t>‹#›</a:t>
            </a:fld>
            <a:endParaRPr lang="fr-CA"/>
          </a:p>
        </p:txBody>
      </p:sp>
    </p:spTree>
    <p:extLst>
      <p:ext uri="{BB962C8B-B14F-4D97-AF65-F5344CB8AC3E}">
        <p14:creationId xmlns:p14="http://schemas.microsoft.com/office/powerpoint/2010/main" val="2437655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2EED6A-3D69-7118-59DC-2D3018A22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67032629-5075-475E-D423-9644AC30A4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1E64861C-E862-0827-3A25-9A555828D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2DBB0-EF2F-3340-A113-64A7BFD01DCC}" type="datetimeFigureOut">
              <a:rPr lang="fr-CA" smtClean="0"/>
              <a:t>2023-06-28</a:t>
            </a:fld>
            <a:endParaRPr lang="fr-CA"/>
          </a:p>
        </p:txBody>
      </p:sp>
      <p:sp>
        <p:nvSpPr>
          <p:cNvPr id="5" name="Footer Placeholder 4">
            <a:extLst>
              <a:ext uri="{FF2B5EF4-FFF2-40B4-BE49-F238E27FC236}">
                <a16:creationId xmlns:a16="http://schemas.microsoft.com/office/drawing/2014/main" id="{47AD6BD0-2D9F-8E0A-B450-928A0C7E0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5F8A2FEA-1725-200F-1251-CD41AD430E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D37374-815C-1743-BE21-3AAC3D8145DF}" type="slidenum">
              <a:rPr lang="fr-CA" smtClean="0"/>
              <a:t>‹#›</a:t>
            </a:fld>
            <a:endParaRPr lang="fr-CA"/>
          </a:p>
        </p:txBody>
      </p:sp>
    </p:spTree>
    <p:extLst>
      <p:ext uri="{BB962C8B-B14F-4D97-AF65-F5344CB8AC3E}">
        <p14:creationId xmlns:p14="http://schemas.microsoft.com/office/powerpoint/2010/main" val="3511164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14/relationships/chartEx" Target="../charts/chartEx1.xml"/><Relationship Id="rId5" Type="http://schemas.openxmlformats.org/officeDocument/2006/relationships/chart" Target="../charts/chart5.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png"/><Relationship Id="rId3" Type="http://schemas.openxmlformats.org/officeDocument/2006/relationships/diagramLayout" Target="../diagrams/layout2.xml"/><Relationship Id="rId7" Type="http://schemas.openxmlformats.org/officeDocument/2006/relationships/image" Target="../media/image2.png"/><Relationship Id="rId12"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7.png"/><Relationship Id="rId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diagramQuickStyle" Target="../diagrams/quickStyle2.xml"/><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B95C389-4831-4103-9B50-C1FB6D75AAC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8942" r="30088"/>
          <a:stretch/>
        </p:blipFill>
        <p:spPr bwMode="auto">
          <a:xfrm>
            <a:off x="-170" y="10"/>
            <a:ext cx="8450317"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86CE341-3B99-B6D4-E1C4-081EDAFD0277}"/>
              </a:ext>
            </a:extLst>
          </p:cNvPr>
          <p:cNvSpPr>
            <a:spLocks noGrp="1"/>
          </p:cNvSpPr>
          <p:nvPr>
            <p:ph type="subTitle" idx="1"/>
          </p:nvPr>
        </p:nvSpPr>
        <p:spPr>
          <a:xfrm>
            <a:off x="328151" y="4997674"/>
            <a:ext cx="5079416" cy="1639614"/>
          </a:xfrm>
        </p:spPr>
        <p:txBody>
          <a:bodyPr>
            <a:normAutofit/>
          </a:bodyPr>
          <a:lstStyle/>
          <a:p>
            <a:pPr algn="l"/>
            <a:r>
              <a:rPr lang="fr-CA" sz="2000" dirty="0">
                <a:solidFill>
                  <a:srgbClr val="FFFFFF"/>
                </a:solidFill>
                <a:latin typeface="Ayuthaya" pitchFamily="2" charset="-34"/>
                <a:ea typeface="Ayuthaya" pitchFamily="2" charset="-34"/>
                <a:cs typeface="Ayuthaya" pitchFamily="2" charset="-34"/>
              </a:rPr>
              <a:t>TEAM 6</a:t>
            </a:r>
          </a:p>
          <a:p>
            <a:pPr algn="l"/>
            <a:r>
              <a:rPr lang="fr-CA" sz="2000" dirty="0">
                <a:solidFill>
                  <a:srgbClr val="FFFFFF"/>
                </a:solidFill>
                <a:latin typeface="Ayuthaya" pitchFamily="2" charset="-34"/>
                <a:ea typeface="Ayuthaya" pitchFamily="2" charset="-34"/>
                <a:cs typeface="Ayuthaya" pitchFamily="2" charset="-34"/>
              </a:rPr>
              <a:t>Jonathan Coutu	</a:t>
            </a:r>
            <a:r>
              <a:rPr lang="fr-CA" sz="2000" dirty="0" err="1">
                <a:solidFill>
                  <a:srgbClr val="FFFFFF"/>
                </a:solidFill>
                <a:latin typeface="Ayuthaya" pitchFamily="2" charset="-34"/>
                <a:ea typeface="Ayuthaya" pitchFamily="2" charset="-34"/>
                <a:cs typeface="Ayuthaya" pitchFamily="2" charset="-34"/>
              </a:rPr>
              <a:t>Runze</a:t>
            </a:r>
            <a:r>
              <a:rPr lang="fr-CA" sz="2000" dirty="0">
                <a:solidFill>
                  <a:srgbClr val="FFFFFF"/>
                </a:solidFill>
                <a:latin typeface="Ayuthaya" pitchFamily="2" charset="-34"/>
                <a:ea typeface="Ayuthaya" pitchFamily="2" charset="-34"/>
                <a:cs typeface="Ayuthaya" pitchFamily="2" charset="-34"/>
              </a:rPr>
              <a:t> Liang</a:t>
            </a:r>
          </a:p>
          <a:p>
            <a:pPr algn="l"/>
            <a:r>
              <a:rPr lang="fr-CA" sz="2000" dirty="0" err="1">
                <a:solidFill>
                  <a:srgbClr val="FFFFFF"/>
                </a:solidFill>
                <a:latin typeface="Ayuthaya" pitchFamily="2" charset="-34"/>
                <a:ea typeface="Ayuthaya" pitchFamily="2" charset="-34"/>
                <a:cs typeface="Ayuthaya" pitchFamily="2" charset="-34"/>
              </a:rPr>
              <a:t>Vivek</a:t>
            </a:r>
            <a:r>
              <a:rPr lang="fr-CA" sz="2000" dirty="0">
                <a:solidFill>
                  <a:srgbClr val="FFFFFF"/>
                </a:solidFill>
                <a:latin typeface="Ayuthaya" pitchFamily="2" charset="-34"/>
                <a:ea typeface="Ayuthaya" pitchFamily="2" charset="-34"/>
                <a:cs typeface="Ayuthaya" pitchFamily="2" charset="-34"/>
              </a:rPr>
              <a:t> Pereira	</a:t>
            </a:r>
            <a:r>
              <a:rPr lang="fr-CA" sz="2000" dirty="0" err="1">
                <a:solidFill>
                  <a:srgbClr val="FFFFFF"/>
                </a:solidFill>
                <a:latin typeface="Ayuthaya" pitchFamily="2" charset="-34"/>
                <a:ea typeface="Ayuthaya" pitchFamily="2" charset="-34"/>
                <a:cs typeface="Ayuthaya" pitchFamily="2" charset="-34"/>
              </a:rPr>
              <a:t>Runze</a:t>
            </a:r>
            <a:r>
              <a:rPr lang="fr-CA" sz="2000" dirty="0">
                <a:solidFill>
                  <a:srgbClr val="FFFFFF"/>
                </a:solidFill>
                <a:latin typeface="Ayuthaya" pitchFamily="2" charset="-34"/>
                <a:ea typeface="Ayuthaya" pitchFamily="2" charset="-34"/>
                <a:cs typeface="Ayuthaya" pitchFamily="2" charset="-34"/>
              </a:rPr>
              <a:t> Xu</a:t>
            </a:r>
          </a:p>
          <a:p>
            <a:pPr algn="l"/>
            <a:r>
              <a:rPr lang="fr-CA" sz="2000" dirty="0" err="1">
                <a:solidFill>
                  <a:srgbClr val="FFFFFF"/>
                </a:solidFill>
                <a:latin typeface="Ayuthaya" pitchFamily="2" charset="-34"/>
                <a:ea typeface="Ayuthaya" pitchFamily="2" charset="-34"/>
                <a:cs typeface="Ayuthaya" pitchFamily="2" charset="-34"/>
              </a:rPr>
              <a:t>Yuchen</a:t>
            </a:r>
            <a:r>
              <a:rPr lang="fr-CA" sz="2000" dirty="0">
                <a:solidFill>
                  <a:srgbClr val="FFFFFF"/>
                </a:solidFill>
                <a:latin typeface="Ayuthaya" pitchFamily="2" charset="-34"/>
                <a:ea typeface="Ayuthaya" pitchFamily="2" charset="-34"/>
                <a:cs typeface="Ayuthaya" pitchFamily="2" charset="-34"/>
              </a:rPr>
              <a:t> Zhang</a:t>
            </a:r>
            <a:endParaRPr lang="fr-CA" sz="2000" dirty="0">
              <a:solidFill>
                <a:srgbClr val="FFFFFF"/>
              </a:solidFill>
            </a:endParaRPr>
          </a:p>
        </p:txBody>
      </p:sp>
      <p:pic>
        <p:nvPicPr>
          <p:cNvPr id="5" name="Content Placeholder 3" descr="A screenshot of a brewery logo&#10;&#10;Description automatically generated with low confidence">
            <a:extLst>
              <a:ext uri="{FF2B5EF4-FFF2-40B4-BE49-F238E27FC236}">
                <a16:creationId xmlns:a16="http://schemas.microsoft.com/office/drawing/2014/main" id="{CA4DAB5D-C878-550F-0966-9C133EE1442D}"/>
              </a:ext>
            </a:extLst>
          </p:cNvPr>
          <p:cNvPicPr>
            <a:picLocks noChangeAspect="1"/>
          </p:cNvPicPr>
          <p:nvPr/>
        </p:nvPicPr>
        <p:blipFill rotWithShape="1">
          <a:blip r:embed="rId3"/>
          <a:srcRect l="17322" r="18121"/>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Picture 5" descr="A green logo with black text&#10;&#10;Description automatically generated with low confidence">
            <a:extLst>
              <a:ext uri="{FF2B5EF4-FFF2-40B4-BE49-F238E27FC236}">
                <a16:creationId xmlns:a16="http://schemas.microsoft.com/office/drawing/2014/main" id="{6517D1EB-014C-E1C8-E083-C129B6A02F98}"/>
              </a:ext>
            </a:extLst>
          </p:cNvPr>
          <p:cNvPicPr>
            <a:picLocks noChangeAspect="1"/>
          </p:cNvPicPr>
          <p:nvPr/>
        </p:nvPicPr>
        <p:blipFill rotWithShape="1">
          <a:blip r:embed="rId4"/>
          <a:srcRect t="1" r="98253" b="52642"/>
          <a:stretch/>
        </p:blipFill>
        <p:spPr>
          <a:xfrm flipV="1">
            <a:off x="425201" y="5325093"/>
            <a:ext cx="4351749" cy="50948"/>
          </a:xfrm>
          <a:prstGeom prst="rect">
            <a:avLst/>
          </a:prstGeom>
        </p:spPr>
      </p:pic>
    </p:spTree>
    <p:extLst>
      <p:ext uri="{BB962C8B-B14F-4D97-AF65-F5344CB8AC3E}">
        <p14:creationId xmlns:p14="http://schemas.microsoft.com/office/powerpoint/2010/main" val="2412474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89AE4-65DB-D03F-1DAC-4F037227C6EA}"/>
              </a:ext>
            </a:extLst>
          </p:cNvPr>
          <p:cNvSpPr>
            <a:spLocks noGrp="1"/>
          </p:cNvSpPr>
          <p:nvPr>
            <p:ph type="title"/>
          </p:nvPr>
        </p:nvSpPr>
        <p:spPr/>
        <p:txBody>
          <a:bodyPr/>
          <a:lstStyle/>
          <a:p>
            <a:r>
              <a:rPr lang="fr-CA" dirty="0"/>
              <a:t>RISK AND MITIGATION</a:t>
            </a:r>
          </a:p>
        </p:txBody>
      </p:sp>
      <p:pic>
        <p:nvPicPr>
          <p:cNvPr id="4" name="Picture 3" descr="A green logo with black text&#10;&#10;Description automatically generated with low confidence">
            <a:extLst>
              <a:ext uri="{FF2B5EF4-FFF2-40B4-BE49-F238E27FC236}">
                <a16:creationId xmlns:a16="http://schemas.microsoft.com/office/drawing/2014/main" id="{2FB5C51C-7150-B435-8C42-1AC4BDB3A2C0}"/>
              </a:ext>
            </a:extLst>
          </p:cNvPr>
          <p:cNvPicPr>
            <a:picLocks noChangeAspect="1"/>
          </p:cNvPicPr>
          <p:nvPr/>
        </p:nvPicPr>
        <p:blipFill rotWithShape="1">
          <a:blip r:embed="rId2"/>
          <a:srcRect t="1" r="98253" b="52642"/>
          <a:stretch/>
        </p:blipFill>
        <p:spPr>
          <a:xfrm flipV="1">
            <a:off x="2632375" y="6514502"/>
            <a:ext cx="1276544" cy="45719"/>
          </a:xfrm>
          <a:prstGeom prst="rect">
            <a:avLst/>
          </a:prstGeom>
        </p:spPr>
      </p:pic>
      <p:pic>
        <p:nvPicPr>
          <p:cNvPr id="5" name="Picture 2" descr="HBB logo">
            <a:extLst>
              <a:ext uri="{FF2B5EF4-FFF2-40B4-BE49-F238E27FC236}">
                <a16:creationId xmlns:a16="http://schemas.microsoft.com/office/drawing/2014/main" id="{6DA5C4D3-1BA1-611C-FFD3-B0AEE07EB1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11444638" y="6307455"/>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B2EA0766-DC21-8557-56D9-F489FDB5EFAE}"/>
              </a:ext>
            </a:extLst>
          </p:cNvPr>
          <p:cNvPicPr>
            <a:picLocks noChangeAspect="1"/>
          </p:cNvPicPr>
          <p:nvPr/>
        </p:nvPicPr>
        <p:blipFill rotWithShape="1">
          <a:blip r:embed="rId2"/>
          <a:srcRect t="1" r="98253" b="52642"/>
          <a:stretch/>
        </p:blipFill>
        <p:spPr>
          <a:xfrm flipV="1">
            <a:off x="747362" y="6508805"/>
            <a:ext cx="1276544" cy="45719"/>
          </a:xfrm>
          <a:prstGeom prst="rect">
            <a:avLst/>
          </a:prstGeom>
        </p:spPr>
      </p:pic>
      <p:pic>
        <p:nvPicPr>
          <p:cNvPr id="7" name="Picture 6" descr="A green logo with black text&#10;&#10;Description automatically generated with low confidence">
            <a:extLst>
              <a:ext uri="{FF2B5EF4-FFF2-40B4-BE49-F238E27FC236}">
                <a16:creationId xmlns:a16="http://schemas.microsoft.com/office/drawing/2014/main" id="{1B16DBB8-BB16-875C-5BAD-05A02E337F32}"/>
              </a:ext>
            </a:extLst>
          </p:cNvPr>
          <p:cNvPicPr>
            <a:picLocks noChangeAspect="1"/>
          </p:cNvPicPr>
          <p:nvPr/>
        </p:nvPicPr>
        <p:blipFill rotWithShape="1">
          <a:blip r:embed="rId2"/>
          <a:srcRect t="1" r="98253" b="52642"/>
          <a:stretch/>
        </p:blipFill>
        <p:spPr>
          <a:xfrm flipV="1">
            <a:off x="4533154" y="6514501"/>
            <a:ext cx="1276544" cy="45719"/>
          </a:xfrm>
          <a:prstGeom prst="rect">
            <a:avLst/>
          </a:prstGeom>
        </p:spPr>
      </p:pic>
      <p:pic>
        <p:nvPicPr>
          <p:cNvPr id="8" name="Picture 7" descr="A green logo with black text&#10;&#10;Description automatically generated with low confidence">
            <a:extLst>
              <a:ext uri="{FF2B5EF4-FFF2-40B4-BE49-F238E27FC236}">
                <a16:creationId xmlns:a16="http://schemas.microsoft.com/office/drawing/2014/main" id="{0A461621-6EA5-C54F-67A4-43A98F1AC2AD}"/>
              </a:ext>
            </a:extLst>
          </p:cNvPr>
          <p:cNvPicPr>
            <a:picLocks noChangeAspect="1"/>
          </p:cNvPicPr>
          <p:nvPr/>
        </p:nvPicPr>
        <p:blipFill rotWithShape="1">
          <a:blip r:embed="rId2"/>
          <a:srcRect t="1" r="98253" b="52642"/>
          <a:stretch/>
        </p:blipFill>
        <p:spPr>
          <a:xfrm flipV="1">
            <a:off x="6393756" y="6509183"/>
            <a:ext cx="1276544" cy="45719"/>
          </a:xfrm>
          <a:prstGeom prst="rect">
            <a:avLst/>
          </a:prstGeom>
        </p:spPr>
      </p:pic>
      <p:pic>
        <p:nvPicPr>
          <p:cNvPr id="9" name="Picture 8" descr="A green logo with black text&#10;&#10;Description automatically generated with low confidence">
            <a:extLst>
              <a:ext uri="{FF2B5EF4-FFF2-40B4-BE49-F238E27FC236}">
                <a16:creationId xmlns:a16="http://schemas.microsoft.com/office/drawing/2014/main" id="{5D04E54A-E694-2760-AB44-3342349B2975}"/>
              </a:ext>
            </a:extLst>
          </p:cNvPr>
          <p:cNvPicPr>
            <a:picLocks noChangeAspect="1"/>
          </p:cNvPicPr>
          <p:nvPr/>
        </p:nvPicPr>
        <p:blipFill rotWithShape="1">
          <a:blip r:embed="rId2"/>
          <a:srcRect t="1" r="98253" b="52642"/>
          <a:stretch/>
        </p:blipFill>
        <p:spPr>
          <a:xfrm flipV="1">
            <a:off x="8254358" y="6500511"/>
            <a:ext cx="1276544" cy="45719"/>
          </a:xfrm>
          <a:prstGeom prst="rect">
            <a:avLst/>
          </a:prstGeom>
        </p:spPr>
      </p:pic>
      <p:pic>
        <p:nvPicPr>
          <p:cNvPr id="10" name="Picture 9" descr="A green logo with black text&#10;&#10;Description automatically generated with low confidence">
            <a:extLst>
              <a:ext uri="{FF2B5EF4-FFF2-40B4-BE49-F238E27FC236}">
                <a16:creationId xmlns:a16="http://schemas.microsoft.com/office/drawing/2014/main" id="{923B5BE5-58C4-0767-2834-609D22A3657A}"/>
              </a:ext>
            </a:extLst>
          </p:cNvPr>
          <p:cNvPicPr>
            <a:picLocks noChangeAspect="1"/>
          </p:cNvPicPr>
          <p:nvPr/>
        </p:nvPicPr>
        <p:blipFill rotWithShape="1">
          <a:blip r:embed="rId2"/>
          <a:srcRect t="1" r="98253" b="52642"/>
          <a:stretch/>
        </p:blipFill>
        <p:spPr>
          <a:xfrm flipV="1">
            <a:off x="10141940" y="6508573"/>
            <a:ext cx="1276544" cy="45719"/>
          </a:xfrm>
          <a:prstGeom prst="rect">
            <a:avLst/>
          </a:prstGeom>
        </p:spPr>
      </p:pic>
      <p:graphicFrame>
        <p:nvGraphicFramePr>
          <p:cNvPr id="13" name="Table 13">
            <a:extLst>
              <a:ext uri="{FF2B5EF4-FFF2-40B4-BE49-F238E27FC236}">
                <a16:creationId xmlns:a16="http://schemas.microsoft.com/office/drawing/2014/main" id="{2F79236E-A262-7354-C4B4-74A8C7933CEA}"/>
              </a:ext>
            </a:extLst>
          </p:cNvPr>
          <p:cNvGraphicFramePr>
            <a:graphicFrameLocks noGrp="1"/>
          </p:cNvGraphicFramePr>
          <p:nvPr>
            <p:extLst>
              <p:ext uri="{D42A27DB-BD31-4B8C-83A1-F6EECF244321}">
                <p14:modId xmlns:p14="http://schemas.microsoft.com/office/powerpoint/2010/main" val="1215181734"/>
              </p:ext>
            </p:extLst>
          </p:nvPr>
        </p:nvGraphicFramePr>
        <p:xfrm>
          <a:off x="731378" y="1901615"/>
          <a:ext cx="5774138" cy="3175848"/>
        </p:xfrm>
        <a:graphic>
          <a:graphicData uri="http://schemas.openxmlformats.org/drawingml/2006/table">
            <a:tbl>
              <a:tblPr bandRow="1">
                <a:tableStyleId>{5C22544A-7EE6-4342-B048-85BDC9FD1C3A}</a:tableStyleId>
              </a:tblPr>
              <a:tblGrid>
                <a:gridCol w="2887069">
                  <a:extLst>
                    <a:ext uri="{9D8B030D-6E8A-4147-A177-3AD203B41FA5}">
                      <a16:colId xmlns:a16="http://schemas.microsoft.com/office/drawing/2014/main" val="3596316970"/>
                    </a:ext>
                  </a:extLst>
                </a:gridCol>
                <a:gridCol w="2887069">
                  <a:extLst>
                    <a:ext uri="{9D8B030D-6E8A-4147-A177-3AD203B41FA5}">
                      <a16:colId xmlns:a16="http://schemas.microsoft.com/office/drawing/2014/main" val="2491542247"/>
                    </a:ext>
                  </a:extLst>
                </a:gridCol>
              </a:tblGrid>
              <a:tr h="1587924">
                <a:tc>
                  <a:txBody>
                    <a:bodyPr/>
                    <a:lstStyle/>
                    <a:p>
                      <a:endParaRPr lang="en-CA" dirty="0"/>
                    </a:p>
                  </a:txBody>
                  <a:tcPr>
                    <a:solidFill>
                      <a:srgbClr val="7CC646"/>
                    </a:solidFill>
                  </a:tcPr>
                </a:tc>
                <a:tc>
                  <a:txBody>
                    <a:bodyPr/>
                    <a:lstStyle/>
                    <a:p>
                      <a:endParaRPr lang="en-CA" dirty="0"/>
                    </a:p>
                  </a:txBody>
                  <a:tcPr>
                    <a:solidFill>
                      <a:srgbClr val="7CC646"/>
                    </a:solidFill>
                  </a:tcPr>
                </a:tc>
                <a:extLst>
                  <a:ext uri="{0D108BD9-81ED-4DB2-BD59-A6C34878D82A}">
                    <a16:rowId xmlns:a16="http://schemas.microsoft.com/office/drawing/2014/main" val="1393246714"/>
                  </a:ext>
                </a:extLst>
              </a:tr>
              <a:tr h="1587924">
                <a:tc>
                  <a:txBody>
                    <a:bodyPr/>
                    <a:lstStyle/>
                    <a:p>
                      <a:endParaRPr lang="en-CA" dirty="0"/>
                    </a:p>
                  </a:txBody>
                  <a:tcPr>
                    <a:solidFill>
                      <a:srgbClr val="7CC646"/>
                    </a:solidFill>
                  </a:tcPr>
                </a:tc>
                <a:tc>
                  <a:txBody>
                    <a:bodyPr/>
                    <a:lstStyle/>
                    <a:p>
                      <a:endParaRPr lang="en-CA" dirty="0"/>
                    </a:p>
                  </a:txBody>
                  <a:tcPr>
                    <a:solidFill>
                      <a:srgbClr val="7CC646"/>
                    </a:solidFill>
                  </a:tcPr>
                </a:tc>
                <a:extLst>
                  <a:ext uri="{0D108BD9-81ED-4DB2-BD59-A6C34878D82A}">
                    <a16:rowId xmlns:a16="http://schemas.microsoft.com/office/drawing/2014/main" val="3452813829"/>
                  </a:ext>
                </a:extLst>
              </a:tr>
            </a:tbl>
          </a:graphicData>
        </a:graphic>
      </p:graphicFrame>
      <p:sp>
        <p:nvSpPr>
          <p:cNvPr id="17" name="TextBox 16">
            <a:extLst>
              <a:ext uri="{FF2B5EF4-FFF2-40B4-BE49-F238E27FC236}">
                <a16:creationId xmlns:a16="http://schemas.microsoft.com/office/drawing/2014/main" id="{0E613506-CF4F-2CC9-3952-596AE75F3DF2}"/>
              </a:ext>
            </a:extLst>
          </p:cNvPr>
          <p:cNvSpPr txBox="1"/>
          <p:nvPr/>
        </p:nvSpPr>
        <p:spPr>
          <a:xfrm>
            <a:off x="1391941" y="5077464"/>
            <a:ext cx="6225540" cy="307777"/>
          </a:xfrm>
          <a:prstGeom prst="rect">
            <a:avLst/>
          </a:prstGeom>
          <a:noFill/>
        </p:spPr>
        <p:txBody>
          <a:bodyPr wrap="square">
            <a:spAutoFit/>
          </a:bodyPr>
          <a:lstStyle/>
          <a:p>
            <a:r>
              <a:rPr lang="fr-CA" sz="1400" dirty="0" err="1">
                <a:latin typeface="Ayuthaya" pitchFamily="2" charset="-34"/>
                <a:ea typeface="Ayuthaya" pitchFamily="2" charset="-34"/>
                <a:cs typeface="Ayuthaya" pitchFamily="2" charset="-34"/>
              </a:rPr>
              <a:t>Negative</a:t>
            </a:r>
            <a:r>
              <a:rPr lang="fr-CA" sz="1400" dirty="0">
                <a:latin typeface="Ayuthaya" pitchFamily="2" charset="-34"/>
                <a:ea typeface="Ayuthaya" pitchFamily="2" charset="-34"/>
                <a:cs typeface="Ayuthaya" pitchFamily="2" charset="-34"/>
              </a:rPr>
              <a:t> Impact on </a:t>
            </a:r>
            <a:r>
              <a:rPr lang="fr-CA" sz="1400" dirty="0" err="1">
                <a:latin typeface="Ayuthaya" pitchFamily="2" charset="-34"/>
                <a:ea typeface="Ayuthaya" pitchFamily="2" charset="-34"/>
                <a:cs typeface="Ayuthaya" pitchFamily="2" charset="-34"/>
              </a:rPr>
              <a:t>Hell</a:t>
            </a:r>
            <a:r>
              <a:rPr lang="en-CA" sz="1400" dirty="0">
                <a:latin typeface="Ayuthaya" pitchFamily="2" charset="-34"/>
                <a:ea typeface="Ayuthaya" pitchFamily="2" charset="-34"/>
                <a:cs typeface="Ayuthaya" pitchFamily="2" charset="-34"/>
              </a:rPr>
              <a:t>’s Basement Brewery</a:t>
            </a:r>
            <a:endParaRPr lang="fr-CA" sz="1400" dirty="0">
              <a:latin typeface="Ayuthaya" pitchFamily="2" charset="-34"/>
              <a:ea typeface="Ayuthaya" pitchFamily="2" charset="-34"/>
              <a:cs typeface="Ayuthaya" pitchFamily="2" charset="-34"/>
            </a:endParaRPr>
          </a:p>
        </p:txBody>
      </p:sp>
      <p:sp>
        <p:nvSpPr>
          <p:cNvPr id="18" name="TextBox 17">
            <a:extLst>
              <a:ext uri="{FF2B5EF4-FFF2-40B4-BE49-F238E27FC236}">
                <a16:creationId xmlns:a16="http://schemas.microsoft.com/office/drawing/2014/main" id="{18B6D94C-7EA7-3194-D4C9-8B2AD2FE8DF2}"/>
              </a:ext>
            </a:extLst>
          </p:cNvPr>
          <p:cNvSpPr txBox="1"/>
          <p:nvPr/>
        </p:nvSpPr>
        <p:spPr>
          <a:xfrm rot="16200000">
            <a:off x="-890717" y="3385092"/>
            <a:ext cx="2874858" cy="307777"/>
          </a:xfrm>
          <a:prstGeom prst="rect">
            <a:avLst/>
          </a:prstGeom>
          <a:noFill/>
        </p:spPr>
        <p:txBody>
          <a:bodyPr wrap="square">
            <a:spAutoFit/>
          </a:bodyPr>
          <a:lstStyle/>
          <a:p>
            <a:r>
              <a:rPr lang="en-CA" sz="1400" dirty="0">
                <a:latin typeface="Ayuthaya" pitchFamily="2" charset="-34"/>
                <a:ea typeface="Ayuthaya" pitchFamily="2" charset="-34"/>
                <a:cs typeface="Ayuthaya" pitchFamily="2" charset="-34"/>
              </a:rPr>
              <a:t>Probability of Occurrence</a:t>
            </a:r>
            <a:endParaRPr lang="fr-CA" sz="1400" dirty="0">
              <a:latin typeface="Ayuthaya" pitchFamily="2" charset="-34"/>
              <a:ea typeface="Ayuthaya" pitchFamily="2" charset="-34"/>
              <a:cs typeface="Ayuthaya" pitchFamily="2" charset="-34"/>
            </a:endParaRPr>
          </a:p>
        </p:txBody>
      </p:sp>
      <p:sp>
        <p:nvSpPr>
          <p:cNvPr id="19" name="Isosceles Triangle 18">
            <a:extLst>
              <a:ext uri="{FF2B5EF4-FFF2-40B4-BE49-F238E27FC236}">
                <a16:creationId xmlns:a16="http://schemas.microsoft.com/office/drawing/2014/main" id="{5BD41FB7-B8A1-1CE9-07B5-439C95A97DE6}"/>
              </a:ext>
            </a:extLst>
          </p:cNvPr>
          <p:cNvSpPr/>
          <p:nvPr/>
        </p:nvSpPr>
        <p:spPr>
          <a:xfrm>
            <a:off x="602139" y="1783141"/>
            <a:ext cx="258478" cy="236948"/>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Ayuthaya" pitchFamily="2" charset="-34"/>
              <a:ea typeface="Ayuthaya" pitchFamily="2" charset="-34"/>
              <a:cs typeface="Ayuthaya" pitchFamily="2" charset="-34"/>
            </a:endParaRPr>
          </a:p>
        </p:txBody>
      </p:sp>
      <p:sp>
        <p:nvSpPr>
          <p:cNvPr id="20" name="Isosceles Triangle 19">
            <a:extLst>
              <a:ext uri="{FF2B5EF4-FFF2-40B4-BE49-F238E27FC236}">
                <a16:creationId xmlns:a16="http://schemas.microsoft.com/office/drawing/2014/main" id="{31418C99-7D27-A922-FE64-1898851E494F}"/>
              </a:ext>
            </a:extLst>
          </p:cNvPr>
          <p:cNvSpPr/>
          <p:nvPr/>
        </p:nvSpPr>
        <p:spPr>
          <a:xfrm rot="5400000">
            <a:off x="6387042" y="4958989"/>
            <a:ext cx="258478" cy="236948"/>
          </a:xfrm>
          <a:prstGeom prst="triangl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Ayuthaya" pitchFamily="2" charset="-34"/>
              <a:ea typeface="Ayuthaya" pitchFamily="2" charset="-34"/>
              <a:cs typeface="Ayuthaya" pitchFamily="2" charset="-34"/>
            </a:endParaRPr>
          </a:p>
        </p:txBody>
      </p:sp>
      <p:cxnSp>
        <p:nvCxnSpPr>
          <p:cNvPr id="22" name="Straight Connector 21">
            <a:extLst>
              <a:ext uri="{FF2B5EF4-FFF2-40B4-BE49-F238E27FC236}">
                <a16:creationId xmlns:a16="http://schemas.microsoft.com/office/drawing/2014/main" id="{AC2A0538-8141-8A22-2692-5E3996AC09AD}"/>
              </a:ext>
            </a:extLst>
          </p:cNvPr>
          <p:cNvCxnSpPr/>
          <p:nvPr/>
        </p:nvCxnSpPr>
        <p:spPr>
          <a:xfrm flipV="1">
            <a:off x="731378" y="2020089"/>
            <a:ext cx="0" cy="3057374"/>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974E051-D6BB-5DF8-2BC7-06D9EC6ED9C7}"/>
              </a:ext>
            </a:extLst>
          </p:cNvPr>
          <p:cNvCxnSpPr>
            <a:cxnSpLocks/>
            <a:stCxn id="20" idx="3"/>
          </p:cNvCxnSpPr>
          <p:nvPr/>
        </p:nvCxnSpPr>
        <p:spPr>
          <a:xfrm flipH="1">
            <a:off x="731377" y="5077463"/>
            <a:ext cx="5666430"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26" name="Table 26">
            <a:extLst>
              <a:ext uri="{FF2B5EF4-FFF2-40B4-BE49-F238E27FC236}">
                <a16:creationId xmlns:a16="http://schemas.microsoft.com/office/drawing/2014/main" id="{5BFE0EAA-2003-8FF2-DD7C-546BBD8B1B49}"/>
              </a:ext>
            </a:extLst>
          </p:cNvPr>
          <p:cNvGraphicFramePr>
            <a:graphicFrameLocks noGrp="1"/>
          </p:cNvGraphicFramePr>
          <p:nvPr>
            <p:extLst>
              <p:ext uri="{D42A27DB-BD31-4B8C-83A1-F6EECF244321}">
                <p14:modId xmlns:p14="http://schemas.microsoft.com/office/powerpoint/2010/main" val="724717650"/>
              </p:ext>
            </p:extLst>
          </p:nvPr>
        </p:nvGraphicFramePr>
        <p:xfrm>
          <a:off x="6915620" y="1201034"/>
          <a:ext cx="4744148" cy="4908297"/>
        </p:xfrm>
        <a:graphic>
          <a:graphicData uri="http://schemas.openxmlformats.org/drawingml/2006/table">
            <a:tbl>
              <a:tblPr firstRow="1" bandRow="1">
                <a:tableStyleId>{93296810-A885-4BE3-A3E7-6D5BEEA58F35}</a:tableStyleId>
              </a:tblPr>
              <a:tblGrid>
                <a:gridCol w="503748">
                  <a:extLst>
                    <a:ext uri="{9D8B030D-6E8A-4147-A177-3AD203B41FA5}">
                      <a16:colId xmlns:a16="http://schemas.microsoft.com/office/drawing/2014/main" val="4101184207"/>
                    </a:ext>
                  </a:extLst>
                </a:gridCol>
                <a:gridCol w="2135816">
                  <a:extLst>
                    <a:ext uri="{9D8B030D-6E8A-4147-A177-3AD203B41FA5}">
                      <a16:colId xmlns:a16="http://schemas.microsoft.com/office/drawing/2014/main" val="4095079384"/>
                    </a:ext>
                  </a:extLst>
                </a:gridCol>
                <a:gridCol w="2104584">
                  <a:extLst>
                    <a:ext uri="{9D8B030D-6E8A-4147-A177-3AD203B41FA5}">
                      <a16:colId xmlns:a16="http://schemas.microsoft.com/office/drawing/2014/main" val="2619419134"/>
                    </a:ext>
                  </a:extLst>
                </a:gridCol>
              </a:tblGrid>
              <a:tr h="965539">
                <a:tc>
                  <a:txBody>
                    <a:bodyPr/>
                    <a:lstStyle/>
                    <a:p>
                      <a:pPr algn="ctr"/>
                      <a:endParaRPr lang="en-CA" sz="1600" dirty="0">
                        <a:latin typeface="Ayuthaya" pitchFamily="2" charset="-34"/>
                        <a:ea typeface="Ayuthaya" pitchFamily="2" charset="-34"/>
                        <a:cs typeface="Ayuthaya" pitchFamily="2" charset="-34"/>
                      </a:endParaRPr>
                    </a:p>
                  </a:txBody>
                  <a:tcPr>
                    <a:solidFill>
                      <a:srgbClr val="7CC644"/>
                    </a:solidFill>
                  </a:tcPr>
                </a:tc>
                <a:tc>
                  <a:txBody>
                    <a:bodyPr/>
                    <a:lstStyle/>
                    <a:p>
                      <a:pPr algn="ctr"/>
                      <a:endParaRPr lang="en-CA" sz="1600" dirty="0">
                        <a:latin typeface="Ayuthaya" pitchFamily="2" charset="-34"/>
                        <a:ea typeface="Ayuthaya" pitchFamily="2" charset="-34"/>
                        <a:cs typeface="Ayuthaya" pitchFamily="2" charset="-34"/>
                      </a:endParaRPr>
                    </a:p>
                    <a:p>
                      <a:pPr algn="ctr"/>
                      <a:r>
                        <a:rPr lang="en-CA" sz="1600" dirty="0">
                          <a:latin typeface="Ayuthaya" pitchFamily="2" charset="-34"/>
                          <a:ea typeface="Ayuthaya" pitchFamily="2" charset="-34"/>
                          <a:cs typeface="Ayuthaya" pitchFamily="2" charset="-34"/>
                        </a:rPr>
                        <a:t>Associated Risk</a:t>
                      </a:r>
                    </a:p>
                  </a:txBody>
                  <a:tcPr>
                    <a:solidFill>
                      <a:srgbClr val="7CC644"/>
                    </a:solidFill>
                  </a:tcPr>
                </a:tc>
                <a:tc>
                  <a:txBody>
                    <a:bodyPr/>
                    <a:lstStyle/>
                    <a:p>
                      <a:pPr algn="ctr"/>
                      <a:endParaRPr lang="en-CA" sz="1600" dirty="0">
                        <a:latin typeface="Ayuthaya" pitchFamily="2" charset="-34"/>
                        <a:ea typeface="Ayuthaya" pitchFamily="2" charset="-34"/>
                        <a:cs typeface="Ayuthaya" pitchFamily="2" charset="-34"/>
                      </a:endParaRPr>
                    </a:p>
                    <a:p>
                      <a:pPr algn="ctr"/>
                      <a:r>
                        <a:rPr lang="en-CA" sz="1600" dirty="0">
                          <a:latin typeface="Ayuthaya" pitchFamily="2" charset="-34"/>
                          <a:ea typeface="Ayuthaya" pitchFamily="2" charset="-34"/>
                          <a:cs typeface="Ayuthaya" pitchFamily="2" charset="-34"/>
                        </a:rPr>
                        <a:t>Mitigation Strategy</a:t>
                      </a:r>
                    </a:p>
                  </a:txBody>
                  <a:tcPr>
                    <a:solidFill>
                      <a:srgbClr val="7CC644"/>
                    </a:solidFill>
                  </a:tcPr>
                </a:tc>
                <a:extLst>
                  <a:ext uri="{0D108BD9-81ED-4DB2-BD59-A6C34878D82A}">
                    <a16:rowId xmlns:a16="http://schemas.microsoft.com/office/drawing/2014/main" val="163592701"/>
                  </a:ext>
                </a:extLst>
              </a:tr>
              <a:tr h="965539">
                <a:tc>
                  <a:txBody>
                    <a:bodyPr/>
                    <a:lstStyle/>
                    <a:p>
                      <a:r>
                        <a:rPr lang="en-CA" sz="1200" dirty="0">
                          <a:latin typeface="Ayuthaya" pitchFamily="2" charset="-34"/>
                          <a:ea typeface="Ayuthaya" pitchFamily="2" charset="-34"/>
                          <a:cs typeface="Ayuthaya" pitchFamily="2" charset="-34"/>
                        </a:rPr>
                        <a:t>1</a:t>
                      </a:r>
                    </a:p>
                  </a:txBody>
                  <a:tcPr/>
                </a:tc>
                <a:tc>
                  <a:txBody>
                    <a:bodyPr/>
                    <a:lstStyle/>
                    <a:p>
                      <a:r>
                        <a:rPr lang="en-CA" sz="1200" dirty="0">
                          <a:latin typeface="Ayuthaya" pitchFamily="2" charset="-34"/>
                          <a:ea typeface="Ayuthaya" pitchFamily="2" charset="-34"/>
                          <a:cs typeface="Ayuthaya" pitchFamily="2" charset="-34"/>
                        </a:rPr>
                        <a:t>Website crashes</a:t>
                      </a:r>
                    </a:p>
                  </a:txBody>
                  <a:tcPr/>
                </a:tc>
                <a:tc>
                  <a:txBody>
                    <a:bodyPr/>
                    <a:lstStyle/>
                    <a:p>
                      <a:r>
                        <a:rPr lang="en-CA" sz="1200" dirty="0">
                          <a:latin typeface="Ayuthaya" pitchFamily="2" charset="-34"/>
                          <a:ea typeface="Ayuthaya" pitchFamily="2" charset="-34"/>
                          <a:cs typeface="Ayuthaya" pitchFamily="2" charset="-34"/>
                        </a:rPr>
                        <a:t>Hire a software engineer to analyze and fix the issue (strengthen website infrastructure)</a:t>
                      </a:r>
                    </a:p>
                  </a:txBody>
                  <a:tcPr/>
                </a:tc>
                <a:extLst>
                  <a:ext uri="{0D108BD9-81ED-4DB2-BD59-A6C34878D82A}">
                    <a16:rowId xmlns:a16="http://schemas.microsoft.com/office/drawing/2014/main" val="2532710129"/>
                  </a:ext>
                </a:extLst>
              </a:tr>
              <a:tr h="965539">
                <a:tc>
                  <a:txBody>
                    <a:bodyPr/>
                    <a:lstStyle/>
                    <a:p>
                      <a:r>
                        <a:rPr lang="en-CA" sz="1200" dirty="0">
                          <a:latin typeface="Ayuthaya" pitchFamily="2" charset="-34"/>
                          <a:ea typeface="Ayuthaya" pitchFamily="2" charset="-34"/>
                          <a:cs typeface="Ayuthaya" pitchFamily="2" charset="-34"/>
                        </a:rPr>
                        <a:t>2</a:t>
                      </a:r>
                    </a:p>
                  </a:txBody>
                  <a:tcPr/>
                </a:tc>
                <a:tc>
                  <a:txBody>
                    <a:bodyPr/>
                    <a:lstStyle/>
                    <a:p>
                      <a:r>
                        <a:rPr lang="en-CA" sz="1200" dirty="0">
                          <a:latin typeface="Ayuthaya" pitchFamily="2" charset="-34"/>
                          <a:ea typeface="Ayuthaya" pitchFamily="2" charset="-34"/>
                          <a:cs typeface="Ayuthaya" pitchFamily="2" charset="-34"/>
                        </a:rPr>
                        <a:t>Low customer satisfaction</a:t>
                      </a:r>
                    </a:p>
                  </a:txBody>
                  <a:tcPr/>
                </a:tc>
                <a:tc>
                  <a:txBody>
                    <a:bodyPr/>
                    <a:lstStyle/>
                    <a:p>
                      <a:r>
                        <a:rPr lang="en-CA" sz="1200" dirty="0">
                          <a:latin typeface="Ayuthaya" pitchFamily="2" charset="-34"/>
                          <a:ea typeface="Ayuthaya" pitchFamily="2" charset="-34"/>
                          <a:cs typeface="Ayuthaya" pitchFamily="2" charset="-34"/>
                        </a:rPr>
                        <a:t>Implement a feedback system to capture and address customer pain points </a:t>
                      </a:r>
                    </a:p>
                  </a:txBody>
                  <a:tcPr/>
                </a:tc>
                <a:extLst>
                  <a:ext uri="{0D108BD9-81ED-4DB2-BD59-A6C34878D82A}">
                    <a16:rowId xmlns:a16="http://schemas.microsoft.com/office/drawing/2014/main" val="278648368"/>
                  </a:ext>
                </a:extLst>
              </a:tr>
              <a:tr h="965539">
                <a:tc>
                  <a:txBody>
                    <a:bodyPr/>
                    <a:lstStyle/>
                    <a:p>
                      <a:r>
                        <a:rPr lang="en-CA" sz="1200" dirty="0">
                          <a:latin typeface="Ayuthaya" pitchFamily="2" charset="-34"/>
                          <a:ea typeface="Ayuthaya" pitchFamily="2" charset="-34"/>
                          <a:cs typeface="Ayuthaya" pitchFamily="2" charset="-34"/>
                        </a:rPr>
                        <a:t>3</a:t>
                      </a:r>
                    </a:p>
                  </a:txBody>
                  <a:tcPr/>
                </a:tc>
                <a:tc>
                  <a:txBody>
                    <a:bodyPr/>
                    <a:lstStyle/>
                    <a:p>
                      <a:r>
                        <a:rPr lang="en-CA" sz="1200" dirty="0">
                          <a:latin typeface="Ayuthaya" pitchFamily="2" charset="-34"/>
                          <a:ea typeface="Ayuthaya" pitchFamily="2" charset="-34"/>
                          <a:cs typeface="Ayuthaya" pitchFamily="2" charset="-34"/>
                        </a:rPr>
                        <a:t>Low demand for home delivery service</a:t>
                      </a:r>
                    </a:p>
                  </a:txBody>
                  <a:tcPr/>
                </a:tc>
                <a:tc>
                  <a:txBody>
                    <a:bodyPr/>
                    <a:lstStyle/>
                    <a:p>
                      <a:r>
                        <a:rPr lang="en-CA" sz="1200" dirty="0">
                          <a:latin typeface="Ayuthaya" pitchFamily="2" charset="-34"/>
                          <a:ea typeface="Ayuthaya" pitchFamily="2" charset="-34"/>
                          <a:cs typeface="Ayuthaya" pitchFamily="2" charset="-34"/>
                        </a:rPr>
                        <a:t>Run a promotion that gives customers a discount on their first online purchase</a:t>
                      </a:r>
                    </a:p>
                  </a:txBody>
                  <a:tcPr/>
                </a:tc>
                <a:extLst>
                  <a:ext uri="{0D108BD9-81ED-4DB2-BD59-A6C34878D82A}">
                    <a16:rowId xmlns:a16="http://schemas.microsoft.com/office/drawing/2014/main" val="2500091270"/>
                  </a:ext>
                </a:extLst>
              </a:tr>
              <a:tr h="965539">
                <a:tc>
                  <a:txBody>
                    <a:bodyPr/>
                    <a:lstStyle/>
                    <a:p>
                      <a:r>
                        <a:rPr lang="en-CA" sz="1200" dirty="0">
                          <a:latin typeface="Ayuthaya" pitchFamily="2" charset="-34"/>
                          <a:ea typeface="Ayuthaya" pitchFamily="2" charset="-34"/>
                          <a:cs typeface="Ayuthaya" pitchFamily="2" charset="-34"/>
                        </a:rPr>
                        <a:t>4</a:t>
                      </a:r>
                    </a:p>
                  </a:txBody>
                  <a:tcPr/>
                </a:tc>
                <a:tc>
                  <a:txBody>
                    <a:bodyPr/>
                    <a:lstStyle/>
                    <a:p>
                      <a:r>
                        <a:rPr lang="en-CA" sz="1200" dirty="0">
                          <a:latin typeface="Ayuthaya" pitchFamily="2" charset="-34"/>
                          <a:ea typeface="Ayuthaya" pitchFamily="2" charset="-34"/>
                          <a:cs typeface="Ayuthaya" pitchFamily="2" charset="-34"/>
                        </a:rPr>
                        <a:t>Inventory management challenges</a:t>
                      </a:r>
                    </a:p>
                  </a:txBody>
                  <a:tcPr/>
                </a:tc>
                <a:tc>
                  <a:txBody>
                    <a:bodyPr/>
                    <a:lstStyle/>
                    <a:p>
                      <a:r>
                        <a:rPr lang="en-CA" sz="1200" dirty="0">
                          <a:latin typeface="Ayuthaya" pitchFamily="2" charset="-34"/>
                          <a:ea typeface="Ayuthaya" pitchFamily="2" charset="-34"/>
                          <a:cs typeface="Ayuthaya" pitchFamily="2" charset="-34"/>
                        </a:rPr>
                        <a:t>Closely monitor stock levels and replan stocking schedule accordingly</a:t>
                      </a:r>
                    </a:p>
                  </a:txBody>
                  <a:tcPr/>
                </a:tc>
                <a:extLst>
                  <a:ext uri="{0D108BD9-81ED-4DB2-BD59-A6C34878D82A}">
                    <a16:rowId xmlns:a16="http://schemas.microsoft.com/office/drawing/2014/main" val="3835274361"/>
                  </a:ext>
                </a:extLst>
              </a:tr>
            </a:tbl>
          </a:graphicData>
        </a:graphic>
      </p:graphicFrame>
      <p:sp>
        <p:nvSpPr>
          <p:cNvPr id="27" name="Oval 26">
            <a:extLst>
              <a:ext uri="{FF2B5EF4-FFF2-40B4-BE49-F238E27FC236}">
                <a16:creationId xmlns:a16="http://schemas.microsoft.com/office/drawing/2014/main" id="{595EC331-1189-CDAF-28D4-BFB912DD7B25}"/>
              </a:ext>
            </a:extLst>
          </p:cNvPr>
          <p:cNvSpPr/>
          <p:nvPr/>
        </p:nvSpPr>
        <p:spPr>
          <a:xfrm>
            <a:off x="5834382" y="2473012"/>
            <a:ext cx="320034" cy="3200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Ayuthaya" pitchFamily="2" charset="-34"/>
                <a:ea typeface="Ayuthaya" pitchFamily="2" charset="-34"/>
                <a:cs typeface="Ayuthaya" pitchFamily="2" charset="-34"/>
              </a:rPr>
              <a:t>1</a:t>
            </a:r>
          </a:p>
        </p:txBody>
      </p:sp>
      <p:sp>
        <p:nvSpPr>
          <p:cNvPr id="28" name="Oval 27">
            <a:extLst>
              <a:ext uri="{FF2B5EF4-FFF2-40B4-BE49-F238E27FC236}">
                <a16:creationId xmlns:a16="http://schemas.microsoft.com/office/drawing/2014/main" id="{37AF7164-8379-CC06-3CF2-5E161D41919E}"/>
              </a:ext>
            </a:extLst>
          </p:cNvPr>
          <p:cNvSpPr/>
          <p:nvPr/>
        </p:nvSpPr>
        <p:spPr>
          <a:xfrm>
            <a:off x="4574163" y="3985551"/>
            <a:ext cx="320034" cy="3200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Ayuthaya" pitchFamily="2" charset="-34"/>
                <a:ea typeface="Ayuthaya" pitchFamily="2" charset="-34"/>
                <a:cs typeface="Ayuthaya" pitchFamily="2" charset="-34"/>
              </a:rPr>
              <a:t>2</a:t>
            </a:r>
          </a:p>
        </p:txBody>
      </p:sp>
      <p:sp>
        <p:nvSpPr>
          <p:cNvPr id="29" name="Oval 28">
            <a:extLst>
              <a:ext uri="{FF2B5EF4-FFF2-40B4-BE49-F238E27FC236}">
                <a16:creationId xmlns:a16="http://schemas.microsoft.com/office/drawing/2014/main" id="{5D53172D-3CEC-0EDF-E4AC-B03E843D8814}"/>
              </a:ext>
            </a:extLst>
          </p:cNvPr>
          <p:cNvSpPr/>
          <p:nvPr/>
        </p:nvSpPr>
        <p:spPr>
          <a:xfrm>
            <a:off x="2962845" y="3693557"/>
            <a:ext cx="320034" cy="3200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Ayuthaya" pitchFamily="2" charset="-34"/>
                <a:ea typeface="Ayuthaya" pitchFamily="2" charset="-34"/>
                <a:cs typeface="Ayuthaya" pitchFamily="2" charset="-34"/>
              </a:rPr>
              <a:t>3</a:t>
            </a:r>
          </a:p>
        </p:txBody>
      </p:sp>
      <p:sp>
        <p:nvSpPr>
          <p:cNvPr id="30" name="Oval 29">
            <a:extLst>
              <a:ext uri="{FF2B5EF4-FFF2-40B4-BE49-F238E27FC236}">
                <a16:creationId xmlns:a16="http://schemas.microsoft.com/office/drawing/2014/main" id="{C5E42405-35D5-38BC-5897-C34514F94E7F}"/>
              </a:ext>
            </a:extLst>
          </p:cNvPr>
          <p:cNvSpPr/>
          <p:nvPr/>
        </p:nvSpPr>
        <p:spPr>
          <a:xfrm>
            <a:off x="2210740" y="4385433"/>
            <a:ext cx="320034" cy="32004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atin typeface="Ayuthaya" pitchFamily="2" charset="-34"/>
                <a:ea typeface="Ayuthaya" pitchFamily="2" charset="-34"/>
                <a:cs typeface="Ayuthaya" pitchFamily="2" charset="-34"/>
              </a:rPr>
              <a:t>4</a:t>
            </a:r>
          </a:p>
        </p:txBody>
      </p:sp>
    </p:spTree>
    <p:extLst>
      <p:ext uri="{BB962C8B-B14F-4D97-AF65-F5344CB8AC3E}">
        <p14:creationId xmlns:p14="http://schemas.microsoft.com/office/powerpoint/2010/main" val="3386824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ucune description de photo disponible.">
            <a:extLst>
              <a:ext uri="{FF2B5EF4-FFF2-40B4-BE49-F238E27FC236}">
                <a16:creationId xmlns:a16="http://schemas.microsoft.com/office/drawing/2014/main" id="{46F038F3-44AF-F302-C0EC-1707750BAE8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888"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EDE345CE-BB34-217E-4712-2CDE3A141B07}"/>
              </a:ext>
            </a:extLst>
          </p:cNvPr>
          <p:cNvSpPr txBox="1">
            <a:spLocks/>
          </p:cNvSpPr>
          <p:nvPr/>
        </p:nvSpPr>
        <p:spPr>
          <a:xfrm>
            <a:off x="1524000" y="1215871"/>
            <a:ext cx="9144000" cy="2900518"/>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3200" b="1" kern="1200">
                <a:solidFill>
                  <a:schemeClr val="bg1"/>
                </a:solidFill>
                <a:latin typeface="Ayuthaya" pitchFamily="2" charset="-34"/>
                <a:ea typeface="Ayuthaya" pitchFamily="2" charset="-34"/>
                <a:cs typeface="Ayuthaya" pitchFamily="2" charset="-34"/>
              </a:defRPr>
            </a:lvl1pPr>
          </a:lstStyle>
          <a:p>
            <a:pPr algn="ctr"/>
            <a:r>
              <a:rPr lang="en-US" sz="9600" dirty="0">
                <a:solidFill>
                  <a:srgbClr val="82CF2A"/>
                </a:solidFill>
              </a:rPr>
              <a:t>APPENDIX</a:t>
            </a:r>
          </a:p>
        </p:txBody>
      </p:sp>
    </p:spTree>
    <p:extLst>
      <p:ext uri="{BB962C8B-B14F-4D97-AF65-F5344CB8AC3E}">
        <p14:creationId xmlns:p14="http://schemas.microsoft.com/office/powerpoint/2010/main" val="8062759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CB1EE-C493-E07C-2766-731928CAD3C8}"/>
              </a:ext>
            </a:extLst>
          </p:cNvPr>
          <p:cNvSpPr>
            <a:spLocks noGrp="1"/>
          </p:cNvSpPr>
          <p:nvPr>
            <p:ph type="title"/>
          </p:nvPr>
        </p:nvSpPr>
        <p:spPr/>
        <p:txBody>
          <a:bodyPr/>
          <a:lstStyle/>
          <a:p>
            <a:r>
              <a:rPr lang="en-CA" dirty="0"/>
              <a:t>PORTER’S 5 FORCES</a:t>
            </a:r>
          </a:p>
        </p:txBody>
      </p:sp>
      <p:pic>
        <p:nvPicPr>
          <p:cNvPr id="4" name="Picture 3">
            <a:extLst>
              <a:ext uri="{FF2B5EF4-FFF2-40B4-BE49-F238E27FC236}">
                <a16:creationId xmlns:a16="http://schemas.microsoft.com/office/drawing/2014/main" id="{8DA8E90C-D43F-F03D-D702-B35354D2A3D8}"/>
              </a:ext>
            </a:extLst>
          </p:cNvPr>
          <p:cNvPicPr>
            <a:picLocks noChangeAspect="1"/>
          </p:cNvPicPr>
          <p:nvPr/>
        </p:nvPicPr>
        <p:blipFill>
          <a:blip r:embed="rId2"/>
          <a:stretch>
            <a:fillRect/>
          </a:stretch>
        </p:blipFill>
        <p:spPr>
          <a:xfrm>
            <a:off x="0" y="6118155"/>
            <a:ext cx="12191997" cy="725469"/>
          </a:xfrm>
          <a:prstGeom prst="rect">
            <a:avLst/>
          </a:prstGeom>
        </p:spPr>
      </p:pic>
      <p:pic>
        <p:nvPicPr>
          <p:cNvPr id="16386" name="Picture 2" descr="Porter's 5 Forces Infographics for Google Slides &amp; PowerPoint">
            <a:extLst>
              <a:ext uri="{FF2B5EF4-FFF2-40B4-BE49-F238E27FC236}">
                <a16:creationId xmlns:a16="http://schemas.microsoft.com/office/drawing/2014/main" id="{4A97BAA9-E4FB-D29C-C137-7A02DF0DC6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62" b="6754"/>
          <a:stretch/>
        </p:blipFill>
        <p:spPr bwMode="auto">
          <a:xfrm>
            <a:off x="807716" y="1338932"/>
            <a:ext cx="10576563" cy="47792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C7CD824-D5F4-6B3B-121D-A2D517F576B1}"/>
              </a:ext>
            </a:extLst>
          </p:cNvPr>
          <p:cNvPicPr>
            <a:picLocks noChangeAspect="1"/>
          </p:cNvPicPr>
          <p:nvPr/>
        </p:nvPicPr>
        <p:blipFill>
          <a:blip r:embed="rId4"/>
          <a:stretch>
            <a:fillRect/>
          </a:stretch>
        </p:blipFill>
        <p:spPr>
          <a:xfrm>
            <a:off x="1232529" y="1338932"/>
            <a:ext cx="2697483" cy="2000250"/>
          </a:xfrm>
          <a:prstGeom prst="rect">
            <a:avLst/>
          </a:prstGeom>
        </p:spPr>
      </p:pic>
      <p:pic>
        <p:nvPicPr>
          <p:cNvPr id="10" name="Picture 9">
            <a:extLst>
              <a:ext uri="{FF2B5EF4-FFF2-40B4-BE49-F238E27FC236}">
                <a16:creationId xmlns:a16="http://schemas.microsoft.com/office/drawing/2014/main" id="{B61F1A33-D865-E762-8D6F-0BC77EAB0B65}"/>
              </a:ext>
            </a:extLst>
          </p:cNvPr>
          <p:cNvPicPr>
            <a:picLocks noChangeAspect="1"/>
          </p:cNvPicPr>
          <p:nvPr/>
        </p:nvPicPr>
        <p:blipFill>
          <a:blip r:embed="rId5"/>
          <a:stretch>
            <a:fillRect/>
          </a:stretch>
        </p:blipFill>
        <p:spPr>
          <a:xfrm>
            <a:off x="1232529" y="3991546"/>
            <a:ext cx="2697483" cy="2159278"/>
          </a:xfrm>
          <a:prstGeom prst="rect">
            <a:avLst/>
          </a:prstGeom>
        </p:spPr>
      </p:pic>
      <p:sp>
        <p:nvSpPr>
          <p:cNvPr id="16" name="TextBox 15">
            <a:extLst>
              <a:ext uri="{FF2B5EF4-FFF2-40B4-BE49-F238E27FC236}">
                <a16:creationId xmlns:a16="http://schemas.microsoft.com/office/drawing/2014/main" id="{8A2319FA-EEAD-21B3-E16F-997B374E3C4A}"/>
              </a:ext>
            </a:extLst>
          </p:cNvPr>
          <p:cNvSpPr txBox="1"/>
          <p:nvPr/>
        </p:nvSpPr>
        <p:spPr>
          <a:xfrm>
            <a:off x="1232529" y="1371601"/>
            <a:ext cx="2697481" cy="1862048"/>
          </a:xfrm>
          <a:prstGeom prst="rect">
            <a:avLst/>
          </a:prstGeom>
          <a:noFill/>
        </p:spPr>
        <p:txBody>
          <a:bodyPr wrap="square" rtlCol="0">
            <a:spAutoFit/>
          </a:bodyPr>
          <a:lstStyle/>
          <a:p>
            <a:r>
              <a:rPr lang="en-CA" sz="1600" b="1" dirty="0">
                <a:solidFill>
                  <a:schemeClr val="bg1"/>
                </a:solidFill>
                <a:latin typeface="Ayuthaya" pitchFamily="2" charset="-34"/>
                <a:ea typeface="Ayuthaya" pitchFamily="2" charset="-34"/>
                <a:cs typeface="Ayuthaya" pitchFamily="2" charset="-34"/>
              </a:rPr>
              <a:t>SUPPLIER POWER</a:t>
            </a:r>
          </a:p>
          <a:p>
            <a:endParaRPr lang="en-CA" sz="700" dirty="0">
              <a:latin typeface="Ayuthaya" pitchFamily="2" charset="-34"/>
              <a:ea typeface="Ayuthaya" pitchFamily="2" charset="-34"/>
              <a:cs typeface="Ayuthaya" pitchFamily="2" charset="-34"/>
            </a:endParaRPr>
          </a:p>
          <a:p>
            <a:r>
              <a:rPr lang="en-CA" sz="1200" dirty="0">
                <a:latin typeface="Ayuthaya" pitchFamily="2" charset="-34"/>
                <a:ea typeface="Ayuthaya" pitchFamily="2" charset="-34"/>
                <a:cs typeface="Ayuthaya" pitchFamily="2" charset="-34"/>
              </a:rPr>
              <a:t>- Best hops are supplied in limited supply.  Advance contract required</a:t>
            </a:r>
          </a:p>
          <a:p>
            <a:r>
              <a:rPr lang="en-CA" sz="1200" dirty="0">
                <a:latin typeface="Ayuthaya" pitchFamily="2" charset="-34"/>
                <a:ea typeface="Ayuthaya" pitchFamily="2" charset="-34"/>
                <a:cs typeface="Ayuthaya" pitchFamily="2" charset="-34"/>
              </a:rPr>
              <a:t>- Limited quantities of fresh barrels</a:t>
            </a:r>
          </a:p>
          <a:p>
            <a:endParaRPr lang="en-CA" sz="1400" dirty="0">
              <a:latin typeface="Ayuthaya" pitchFamily="2" charset="-34"/>
              <a:ea typeface="Ayuthaya" pitchFamily="2" charset="-34"/>
              <a:cs typeface="Ayuthaya" pitchFamily="2" charset="-34"/>
            </a:endParaRPr>
          </a:p>
          <a:p>
            <a:endParaRPr lang="en-CA" sz="1400" dirty="0">
              <a:latin typeface="Ayuthaya" pitchFamily="2" charset="-34"/>
              <a:ea typeface="Ayuthaya" pitchFamily="2" charset="-34"/>
              <a:cs typeface="Ayuthaya" pitchFamily="2" charset="-34"/>
            </a:endParaRPr>
          </a:p>
        </p:txBody>
      </p:sp>
      <p:pic>
        <p:nvPicPr>
          <p:cNvPr id="12" name="Picture 11">
            <a:extLst>
              <a:ext uri="{FF2B5EF4-FFF2-40B4-BE49-F238E27FC236}">
                <a16:creationId xmlns:a16="http://schemas.microsoft.com/office/drawing/2014/main" id="{ECEB8C18-9C52-82D1-A95A-D115049FF81A}"/>
              </a:ext>
            </a:extLst>
          </p:cNvPr>
          <p:cNvPicPr>
            <a:picLocks noChangeAspect="1"/>
          </p:cNvPicPr>
          <p:nvPr/>
        </p:nvPicPr>
        <p:blipFill>
          <a:blip r:embed="rId6"/>
          <a:stretch>
            <a:fillRect/>
          </a:stretch>
        </p:blipFill>
        <p:spPr>
          <a:xfrm>
            <a:off x="8261989" y="1348741"/>
            <a:ext cx="2697481" cy="2000249"/>
          </a:xfrm>
          <a:prstGeom prst="rect">
            <a:avLst/>
          </a:prstGeom>
        </p:spPr>
      </p:pic>
      <p:pic>
        <p:nvPicPr>
          <p:cNvPr id="14" name="Picture 13">
            <a:extLst>
              <a:ext uri="{FF2B5EF4-FFF2-40B4-BE49-F238E27FC236}">
                <a16:creationId xmlns:a16="http://schemas.microsoft.com/office/drawing/2014/main" id="{A4EFB77E-0D8E-F14B-E7E0-8F2DD744F831}"/>
              </a:ext>
            </a:extLst>
          </p:cNvPr>
          <p:cNvPicPr>
            <a:picLocks noChangeAspect="1"/>
          </p:cNvPicPr>
          <p:nvPr/>
        </p:nvPicPr>
        <p:blipFill>
          <a:blip r:embed="rId7"/>
          <a:stretch>
            <a:fillRect/>
          </a:stretch>
        </p:blipFill>
        <p:spPr>
          <a:xfrm>
            <a:off x="8261989" y="3991546"/>
            <a:ext cx="2697481" cy="2159278"/>
          </a:xfrm>
          <a:prstGeom prst="rect">
            <a:avLst/>
          </a:prstGeom>
        </p:spPr>
      </p:pic>
      <p:sp>
        <p:nvSpPr>
          <p:cNvPr id="18" name="TextBox 17">
            <a:extLst>
              <a:ext uri="{FF2B5EF4-FFF2-40B4-BE49-F238E27FC236}">
                <a16:creationId xmlns:a16="http://schemas.microsoft.com/office/drawing/2014/main" id="{F8A81EE8-4777-3584-F341-A4ED76AE19D3}"/>
              </a:ext>
            </a:extLst>
          </p:cNvPr>
          <p:cNvSpPr txBox="1"/>
          <p:nvPr/>
        </p:nvSpPr>
        <p:spPr>
          <a:xfrm>
            <a:off x="8206745" y="1338931"/>
            <a:ext cx="2926075" cy="2246769"/>
          </a:xfrm>
          <a:prstGeom prst="rect">
            <a:avLst/>
          </a:prstGeom>
          <a:noFill/>
        </p:spPr>
        <p:txBody>
          <a:bodyPr wrap="square" rtlCol="0">
            <a:spAutoFit/>
          </a:bodyPr>
          <a:lstStyle/>
          <a:p>
            <a:r>
              <a:rPr lang="en-CA" sz="1600" b="1" dirty="0">
                <a:solidFill>
                  <a:schemeClr val="bg1"/>
                </a:solidFill>
                <a:latin typeface="Ayuthaya" pitchFamily="2" charset="-34"/>
                <a:ea typeface="Ayuthaya" pitchFamily="2" charset="-34"/>
                <a:cs typeface="Ayuthaya" pitchFamily="2" charset="-34"/>
              </a:rPr>
              <a:t>BUYER POWER</a:t>
            </a:r>
          </a:p>
          <a:p>
            <a:endParaRPr lang="en-CA" sz="800" dirty="0">
              <a:latin typeface="Ayuthaya" pitchFamily="2" charset="-34"/>
              <a:ea typeface="Ayuthaya" pitchFamily="2" charset="-34"/>
              <a:cs typeface="Ayuthaya" pitchFamily="2" charset="-34"/>
            </a:endParaRPr>
          </a:p>
          <a:p>
            <a:pPr marL="285750" indent="-285750">
              <a:buFontTx/>
              <a:buChar char="-"/>
            </a:pPr>
            <a:r>
              <a:rPr lang="en-CA" sz="1200" dirty="0">
                <a:latin typeface="Ayuthaya" pitchFamily="2" charset="-34"/>
                <a:ea typeface="Ayuthaya" pitchFamily="2" charset="-34"/>
                <a:cs typeface="Ayuthaya" pitchFamily="2" charset="-34"/>
              </a:rPr>
              <a:t>Government regulations favors large chains</a:t>
            </a:r>
          </a:p>
          <a:p>
            <a:pPr marL="285750" indent="-285750">
              <a:buFontTx/>
              <a:buChar char="-"/>
            </a:pPr>
            <a:r>
              <a:rPr lang="en-CA" sz="1200" dirty="0">
                <a:latin typeface="Ayuthaya" pitchFamily="2" charset="-34"/>
                <a:ea typeface="Ayuthaya" pitchFamily="2" charset="-34"/>
                <a:cs typeface="Ayuthaya" pitchFamily="2" charset="-34"/>
              </a:rPr>
              <a:t>Customers are rarely loyal to brands </a:t>
            </a:r>
          </a:p>
          <a:p>
            <a:pPr marL="285750" indent="-285750">
              <a:buFontTx/>
              <a:buChar char="-"/>
            </a:pPr>
            <a:r>
              <a:rPr lang="en-CA" sz="1200" dirty="0">
                <a:latin typeface="Ayuthaya" pitchFamily="2" charset="-34"/>
                <a:ea typeface="Ayuthaya" pitchFamily="2" charset="-34"/>
                <a:cs typeface="Ayuthaya" pitchFamily="2" charset="-34"/>
              </a:rPr>
              <a:t>Beer geeks are craving for novelties and exclusive products</a:t>
            </a:r>
          </a:p>
          <a:p>
            <a:endParaRPr lang="en-CA" sz="1400" dirty="0">
              <a:latin typeface="Ayuthaya" pitchFamily="2" charset="-34"/>
              <a:ea typeface="Ayuthaya" pitchFamily="2" charset="-34"/>
              <a:cs typeface="Ayuthaya" pitchFamily="2" charset="-34"/>
            </a:endParaRPr>
          </a:p>
          <a:p>
            <a:endParaRPr lang="en-CA" sz="1400" dirty="0">
              <a:latin typeface="Ayuthaya" pitchFamily="2" charset="-34"/>
              <a:ea typeface="Ayuthaya" pitchFamily="2" charset="-34"/>
              <a:cs typeface="Ayuthaya" pitchFamily="2" charset="-34"/>
            </a:endParaRPr>
          </a:p>
        </p:txBody>
      </p:sp>
      <p:sp>
        <p:nvSpPr>
          <p:cNvPr id="17" name="TextBox 16">
            <a:extLst>
              <a:ext uri="{FF2B5EF4-FFF2-40B4-BE49-F238E27FC236}">
                <a16:creationId xmlns:a16="http://schemas.microsoft.com/office/drawing/2014/main" id="{3D118EEF-B86B-B60E-F743-A17D0AB8CC4E}"/>
              </a:ext>
            </a:extLst>
          </p:cNvPr>
          <p:cNvSpPr txBox="1"/>
          <p:nvPr/>
        </p:nvSpPr>
        <p:spPr>
          <a:xfrm>
            <a:off x="1232529" y="4004615"/>
            <a:ext cx="2697481" cy="2554545"/>
          </a:xfrm>
          <a:prstGeom prst="rect">
            <a:avLst/>
          </a:prstGeom>
          <a:noFill/>
        </p:spPr>
        <p:txBody>
          <a:bodyPr wrap="square" rtlCol="0">
            <a:spAutoFit/>
          </a:bodyPr>
          <a:lstStyle/>
          <a:p>
            <a:r>
              <a:rPr lang="en-CA" sz="1600" b="1" dirty="0">
                <a:solidFill>
                  <a:schemeClr val="bg1"/>
                </a:solidFill>
                <a:latin typeface="Ayuthaya" pitchFamily="2" charset="-34"/>
                <a:ea typeface="Ayuthaya" pitchFamily="2" charset="-34"/>
                <a:cs typeface="Ayuthaya" pitchFamily="2" charset="-34"/>
              </a:rPr>
              <a:t>THREAT OF NEW ENTRY</a:t>
            </a:r>
          </a:p>
          <a:p>
            <a:endParaRPr lang="en-CA" sz="800" dirty="0">
              <a:latin typeface="Ayuthaya" pitchFamily="2" charset="-34"/>
              <a:ea typeface="Ayuthaya" pitchFamily="2" charset="-34"/>
              <a:cs typeface="Ayuthaya" pitchFamily="2" charset="-34"/>
            </a:endParaRPr>
          </a:p>
          <a:p>
            <a:r>
              <a:rPr lang="en-CA" sz="1200" dirty="0">
                <a:latin typeface="Ayuthaya" pitchFamily="2" charset="-34"/>
                <a:ea typeface="Ayuthaya" pitchFamily="2" charset="-34"/>
                <a:cs typeface="Ayuthaya" pitchFamily="2" charset="-34"/>
              </a:rPr>
              <a:t>- Constant new competitors with nearly 3x more Class E in the past 3 years</a:t>
            </a:r>
          </a:p>
          <a:p>
            <a:endParaRPr lang="en-CA" sz="1200" dirty="0">
              <a:latin typeface="Ayuthaya" pitchFamily="2" charset="-34"/>
              <a:ea typeface="Ayuthaya" pitchFamily="2" charset="-34"/>
              <a:cs typeface="Ayuthaya" pitchFamily="2" charset="-34"/>
            </a:endParaRPr>
          </a:p>
          <a:p>
            <a:r>
              <a:rPr lang="en-CA" sz="1200" dirty="0">
                <a:latin typeface="Ayuthaya" pitchFamily="2" charset="-34"/>
                <a:ea typeface="Ayuthaya" pitchFamily="2" charset="-34"/>
                <a:cs typeface="Ayuthaya" pitchFamily="2" charset="-34"/>
              </a:rPr>
              <a:t>- Excess production capacities in the industry makes it easy to launch a new brand by subcontracting the production</a:t>
            </a:r>
            <a:endParaRPr lang="en-CA" sz="1400" dirty="0">
              <a:latin typeface="Ayuthaya" pitchFamily="2" charset="-34"/>
              <a:ea typeface="Ayuthaya" pitchFamily="2" charset="-34"/>
              <a:cs typeface="Ayuthaya" pitchFamily="2" charset="-34"/>
            </a:endParaRPr>
          </a:p>
          <a:p>
            <a:endParaRPr lang="en-CA" sz="1400" dirty="0">
              <a:latin typeface="Ayuthaya" pitchFamily="2" charset="-34"/>
              <a:ea typeface="Ayuthaya" pitchFamily="2" charset="-34"/>
              <a:cs typeface="Ayuthaya" pitchFamily="2" charset="-34"/>
            </a:endParaRPr>
          </a:p>
          <a:p>
            <a:endParaRPr lang="en-CA" sz="1400" dirty="0">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D23CABB2-6EBB-E884-0059-31ACAD0CBE0C}"/>
              </a:ext>
            </a:extLst>
          </p:cNvPr>
          <p:cNvSpPr txBox="1"/>
          <p:nvPr/>
        </p:nvSpPr>
        <p:spPr>
          <a:xfrm>
            <a:off x="5389243" y="3360420"/>
            <a:ext cx="1445897" cy="923330"/>
          </a:xfrm>
          <a:prstGeom prst="rect">
            <a:avLst/>
          </a:prstGeom>
          <a:solidFill>
            <a:schemeClr val="bg1"/>
          </a:solidFill>
        </p:spPr>
        <p:txBody>
          <a:bodyPr wrap="square" rtlCol="0">
            <a:spAutoFit/>
          </a:bodyPr>
          <a:lstStyle/>
          <a:p>
            <a:pPr algn="ctr"/>
            <a:r>
              <a:rPr lang="en-CA" b="1" dirty="0">
                <a:solidFill>
                  <a:schemeClr val="bg2">
                    <a:lumMod val="50000"/>
                  </a:schemeClr>
                </a:solidFill>
                <a:latin typeface="Ayuthaya" pitchFamily="2" charset="-34"/>
                <a:ea typeface="Ayuthaya" pitchFamily="2" charset="-34"/>
                <a:cs typeface="Ayuthaya" pitchFamily="2" charset="-34"/>
              </a:rPr>
              <a:t>INTENSE INDUSTRY RIVALRY</a:t>
            </a:r>
          </a:p>
        </p:txBody>
      </p:sp>
      <p:sp>
        <p:nvSpPr>
          <p:cNvPr id="19" name="TextBox 18">
            <a:extLst>
              <a:ext uri="{FF2B5EF4-FFF2-40B4-BE49-F238E27FC236}">
                <a16:creationId xmlns:a16="http://schemas.microsoft.com/office/drawing/2014/main" id="{046A2134-F7C1-8090-A762-AEF66787A8C5}"/>
              </a:ext>
            </a:extLst>
          </p:cNvPr>
          <p:cNvSpPr txBox="1"/>
          <p:nvPr/>
        </p:nvSpPr>
        <p:spPr>
          <a:xfrm>
            <a:off x="8261989" y="4015691"/>
            <a:ext cx="2870831" cy="2062103"/>
          </a:xfrm>
          <a:prstGeom prst="rect">
            <a:avLst/>
          </a:prstGeom>
          <a:noFill/>
        </p:spPr>
        <p:txBody>
          <a:bodyPr wrap="square" rtlCol="0">
            <a:spAutoFit/>
          </a:bodyPr>
          <a:lstStyle/>
          <a:p>
            <a:r>
              <a:rPr lang="en-CA" sz="1600" b="1" dirty="0">
                <a:solidFill>
                  <a:schemeClr val="bg1"/>
                </a:solidFill>
                <a:latin typeface="Ayuthaya" pitchFamily="2" charset="-34"/>
                <a:ea typeface="Ayuthaya" pitchFamily="2" charset="-34"/>
                <a:cs typeface="Ayuthaya" pitchFamily="2" charset="-34"/>
              </a:rPr>
              <a:t>THREAT OF SUBSTITUTES</a:t>
            </a:r>
          </a:p>
          <a:p>
            <a:endParaRPr lang="en-CA" sz="800" dirty="0">
              <a:latin typeface="Ayuthaya" pitchFamily="2" charset="-34"/>
              <a:ea typeface="Ayuthaya" pitchFamily="2" charset="-34"/>
              <a:cs typeface="Ayuthaya" pitchFamily="2" charset="-34"/>
            </a:endParaRPr>
          </a:p>
          <a:p>
            <a:pPr marL="285750" indent="-285750">
              <a:buFontTx/>
              <a:buChar char="-"/>
            </a:pPr>
            <a:r>
              <a:rPr lang="en-CA" sz="1200" dirty="0">
                <a:latin typeface="Ayuthaya" pitchFamily="2" charset="-34"/>
                <a:ea typeface="Ayuthaya" pitchFamily="2" charset="-34"/>
                <a:cs typeface="Ayuthaya" pitchFamily="2" charset="-34"/>
              </a:rPr>
              <a:t>Seltzer is a big trend</a:t>
            </a:r>
          </a:p>
          <a:p>
            <a:pPr marL="285750" indent="-285750">
              <a:buFontTx/>
              <a:buChar char="-"/>
            </a:pPr>
            <a:r>
              <a:rPr lang="en-CA" sz="1200" dirty="0">
                <a:latin typeface="Ayuthaya" pitchFamily="2" charset="-34"/>
                <a:ea typeface="Ayuthaya" pitchFamily="2" charset="-34"/>
                <a:cs typeface="Ayuthaya" pitchFamily="2" charset="-34"/>
              </a:rPr>
              <a:t>Wine, cocktails, whiskey and liquors; plenty of substitutes</a:t>
            </a:r>
          </a:p>
          <a:p>
            <a:pPr marL="285750" indent="-285750">
              <a:buFontTx/>
              <a:buChar char="-"/>
            </a:pPr>
            <a:r>
              <a:rPr lang="en-CA" sz="1200" dirty="0">
                <a:latin typeface="Ayuthaya" pitchFamily="2" charset="-34"/>
                <a:ea typeface="Ayuthaya" pitchFamily="2" charset="-34"/>
                <a:cs typeface="Ayuthaya" pitchFamily="2" charset="-34"/>
              </a:rPr>
              <a:t>Non alcoholised beverage is a big trend</a:t>
            </a:r>
          </a:p>
          <a:p>
            <a:endParaRPr lang="en-CA" sz="1400" dirty="0">
              <a:latin typeface="Ayuthaya" pitchFamily="2" charset="-34"/>
              <a:ea typeface="Ayuthaya" pitchFamily="2" charset="-34"/>
              <a:cs typeface="Ayuthaya" pitchFamily="2" charset="-34"/>
            </a:endParaRPr>
          </a:p>
          <a:p>
            <a:endParaRPr lang="en-CA" sz="1400" dirty="0">
              <a:latin typeface="Ayuthaya" pitchFamily="2" charset="-34"/>
              <a:ea typeface="Ayuthaya" pitchFamily="2" charset="-34"/>
              <a:cs typeface="Ayuthaya" pitchFamily="2" charset="-34"/>
            </a:endParaRPr>
          </a:p>
        </p:txBody>
      </p:sp>
      <p:sp>
        <p:nvSpPr>
          <p:cNvPr id="20" name="TextBox 19">
            <a:extLst>
              <a:ext uri="{FF2B5EF4-FFF2-40B4-BE49-F238E27FC236}">
                <a16:creationId xmlns:a16="http://schemas.microsoft.com/office/drawing/2014/main" id="{8B6E934E-A786-6F46-244F-8F7630174832}"/>
              </a:ext>
            </a:extLst>
          </p:cNvPr>
          <p:cNvSpPr txBox="1"/>
          <p:nvPr/>
        </p:nvSpPr>
        <p:spPr>
          <a:xfrm>
            <a:off x="365760" y="6193041"/>
            <a:ext cx="11201400" cy="523220"/>
          </a:xfrm>
          <a:prstGeom prst="rect">
            <a:avLst/>
          </a:prstGeom>
          <a:solidFill>
            <a:srgbClr val="82CF2A"/>
          </a:solidFill>
        </p:spPr>
        <p:txBody>
          <a:bodyPr wrap="square" rtlCol="0">
            <a:spAutoFit/>
          </a:bodyPr>
          <a:lstStyle/>
          <a:p>
            <a:pPr algn="ctr"/>
            <a:r>
              <a:rPr lang="fr-CA" sz="2800"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THE MICRO-BREWERY INDUSTRY IS HIGHLY COMPETITIVE</a:t>
            </a:r>
          </a:p>
        </p:txBody>
      </p:sp>
    </p:spTree>
    <p:extLst>
      <p:ext uri="{BB962C8B-B14F-4D97-AF65-F5344CB8AC3E}">
        <p14:creationId xmlns:p14="http://schemas.microsoft.com/office/powerpoint/2010/main" val="59370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CB1EE-C493-E07C-2766-731928CAD3C8}"/>
              </a:ext>
            </a:extLst>
          </p:cNvPr>
          <p:cNvSpPr>
            <a:spLocks noGrp="1"/>
          </p:cNvSpPr>
          <p:nvPr>
            <p:ph type="title"/>
          </p:nvPr>
        </p:nvSpPr>
        <p:spPr/>
        <p:txBody>
          <a:bodyPr/>
          <a:lstStyle/>
          <a:p>
            <a:r>
              <a:rPr lang="fr-CA" dirty="0"/>
              <a:t>SWOT ANALYSIS</a:t>
            </a:r>
          </a:p>
        </p:txBody>
      </p:sp>
      <p:pic>
        <p:nvPicPr>
          <p:cNvPr id="4" name="Picture 3">
            <a:extLst>
              <a:ext uri="{FF2B5EF4-FFF2-40B4-BE49-F238E27FC236}">
                <a16:creationId xmlns:a16="http://schemas.microsoft.com/office/drawing/2014/main" id="{C06147BD-F8D4-DD62-D179-60433E200C9C}"/>
              </a:ext>
            </a:extLst>
          </p:cNvPr>
          <p:cNvPicPr>
            <a:picLocks noChangeAspect="1"/>
          </p:cNvPicPr>
          <p:nvPr/>
        </p:nvPicPr>
        <p:blipFill>
          <a:blip r:embed="rId2"/>
          <a:stretch>
            <a:fillRect/>
          </a:stretch>
        </p:blipFill>
        <p:spPr>
          <a:xfrm>
            <a:off x="0" y="6118155"/>
            <a:ext cx="12191997" cy="725469"/>
          </a:xfrm>
          <a:prstGeom prst="rect">
            <a:avLst/>
          </a:prstGeom>
        </p:spPr>
      </p:pic>
      <p:graphicFrame>
        <p:nvGraphicFramePr>
          <p:cNvPr id="11" name="Diagram 10">
            <a:extLst>
              <a:ext uri="{FF2B5EF4-FFF2-40B4-BE49-F238E27FC236}">
                <a16:creationId xmlns:a16="http://schemas.microsoft.com/office/drawing/2014/main" id="{D3A507B5-1642-47D1-CCAB-6E428D063594}"/>
              </a:ext>
            </a:extLst>
          </p:cNvPr>
          <p:cNvGraphicFramePr/>
          <p:nvPr>
            <p:extLst>
              <p:ext uri="{D42A27DB-BD31-4B8C-83A1-F6EECF244321}">
                <p14:modId xmlns:p14="http://schemas.microsoft.com/office/powerpoint/2010/main" val="1520419721"/>
              </p:ext>
            </p:extLst>
          </p:nvPr>
        </p:nvGraphicFramePr>
        <p:xfrm>
          <a:off x="63906" y="1236030"/>
          <a:ext cx="12039600" cy="546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593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757CC9-897C-33B2-63F5-B939D7A537DD}"/>
              </a:ext>
            </a:extLst>
          </p:cNvPr>
          <p:cNvSpPr>
            <a:spLocks noGrp="1"/>
          </p:cNvSpPr>
          <p:nvPr>
            <p:ph type="title"/>
          </p:nvPr>
        </p:nvSpPr>
        <p:spPr/>
        <p:txBody>
          <a:bodyPr/>
          <a:lstStyle/>
          <a:p>
            <a:r>
              <a:rPr lang="fr-CA" dirty="0"/>
              <a:t>ANSOFF MATRIX</a:t>
            </a:r>
          </a:p>
        </p:txBody>
      </p:sp>
      <p:pic>
        <p:nvPicPr>
          <p:cNvPr id="22" name="Picture 21">
            <a:extLst>
              <a:ext uri="{FF2B5EF4-FFF2-40B4-BE49-F238E27FC236}">
                <a16:creationId xmlns:a16="http://schemas.microsoft.com/office/drawing/2014/main" id="{A90E325E-6094-EFDF-EB2C-61D25CE89E93}"/>
              </a:ext>
            </a:extLst>
          </p:cNvPr>
          <p:cNvPicPr>
            <a:picLocks noChangeAspect="1"/>
          </p:cNvPicPr>
          <p:nvPr/>
        </p:nvPicPr>
        <p:blipFill>
          <a:blip r:embed="rId2"/>
          <a:stretch>
            <a:fillRect/>
          </a:stretch>
        </p:blipFill>
        <p:spPr>
          <a:xfrm>
            <a:off x="0" y="6118155"/>
            <a:ext cx="12191997" cy="725469"/>
          </a:xfrm>
          <a:prstGeom prst="rect">
            <a:avLst/>
          </a:prstGeom>
        </p:spPr>
      </p:pic>
      <p:cxnSp>
        <p:nvCxnSpPr>
          <p:cNvPr id="6" name="Straight Arrow Connector 5">
            <a:extLst>
              <a:ext uri="{FF2B5EF4-FFF2-40B4-BE49-F238E27FC236}">
                <a16:creationId xmlns:a16="http://schemas.microsoft.com/office/drawing/2014/main" id="{F3721BB3-1193-DAF7-69FA-657C9CD7AF73}"/>
              </a:ext>
            </a:extLst>
          </p:cNvPr>
          <p:cNvCxnSpPr>
            <a:cxnSpLocks/>
          </p:cNvCxnSpPr>
          <p:nvPr/>
        </p:nvCxnSpPr>
        <p:spPr>
          <a:xfrm>
            <a:off x="893414" y="6434385"/>
            <a:ext cx="10810906" cy="0"/>
          </a:xfrm>
          <a:prstGeom prst="straightConnector1">
            <a:avLst/>
          </a:prstGeom>
          <a:ln w="76200">
            <a:solidFill>
              <a:srgbClr val="82CF2A"/>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226605-2C64-83B4-2C4D-E0DE9F6A9F01}"/>
              </a:ext>
            </a:extLst>
          </p:cNvPr>
          <p:cNvCxnSpPr>
            <a:cxnSpLocks/>
          </p:cNvCxnSpPr>
          <p:nvPr/>
        </p:nvCxnSpPr>
        <p:spPr>
          <a:xfrm flipV="1">
            <a:off x="893414" y="1281749"/>
            <a:ext cx="0" cy="5198356"/>
          </a:xfrm>
          <a:prstGeom prst="straightConnector1">
            <a:avLst/>
          </a:prstGeom>
          <a:ln w="76200">
            <a:solidFill>
              <a:srgbClr val="82CF2A"/>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73F26E5-268B-9364-ACDF-57486A4CF085}"/>
              </a:ext>
            </a:extLst>
          </p:cNvPr>
          <p:cNvSpPr/>
          <p:nvPr/>
        </p:nvSpPr>
        <p:spPr>
          <a:xfrm>
            <a:off x="1066815" y="1615440"/>
            <a:ext cx="5127995" cy="2258609"/>
          </a:xfrm>
          <a:prstGeom prst="roundRect">
            <a:avLst/>
          </a:prstGeom>
          <a:solidFill>
            <a:schemeClr val="accent3">
              <a:lumMod val="20000"/>
              <a:lumOff val="80000"/>
            </a:schemeClr>
          </a:solidFill>
          <a:ln>
            <a:solidFill>
              <a:srgbClr val="82CF2A"/>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2000" b="1" dirty="0">
                <a:solidFill>
                  <a:srgbClr val="82CF2A"/>
                </a:solidFill>
                <a:latin typeface="Ayuthaya" pitchFamily="2" charset="-34"/>
                <a:ea typeface="Ayuthaya" pitchFamily="2" charset="-34"/>
                <a:cs typeface="Ayuthaya" pitchFamily="2" charset="-34"/>
              </a:rPr>
              <a:t>MARKET DEVELOPMENT</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Expand distribution in Calgary bars and restaurants</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Expand distribution in Edmonton bars and restaurants</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Grow the retail market in Saskatchewan and Manitoba</a:t>
            </a:r>
          </a:p>
          <a:p>
            <a:pPr marL="285750" indent="-285750">
              <a:buFontTx/>
              <a:buChar char="-"/>
            </a:pPr>
            <a:endParaRPr lang="en-CA" dirty="0">
              <a:solidFill>
                <a:schemeClr val="bg2">
                  <a:lumMod val="50000"/>
                </a:schemeClr>
              </a:solidFill>
              <a:latin typeface="Ayuthaya" pitchFamily="2" charset="-34"/>
              <a:ea typeface="Ayuthaya" pitchFamily="2" charset="-34"/>
              <a:cs typeface="Ayuthaya" pitchFamily="2" charset="-34"/>
            </a:endParaRPr>
          </a:p>
          <a:p>
            <a:endParaRPr lang="en-CA" dirty="0">
              <a:solidFill>
                <a:schemeClr val="bg2">
                  <a:lumMod val="50000"/>
                </a:schemeClr>
              </a:solidFill>
              <a:latin typeface="Ayuthaya" pitchFamily="2" charset="-34"/>
              <a:ea typeface="Ayuthaya" pitchFamily="2" charset="-34"/>
              <a:cs typeface="Ayuthaya" pitchFamily="2" charset="-34"/>
            </a:endParaRPr>
          </a:p>
        </p:txBody>
      </p:sp>
      <p:sp>
        <p:nvSpPr>
          <p:cNvPr id="11" name="Rounded Rectangle 10">
            <a:extLst>
              <a:ext uri="{FF2B5EF4-FFF2-40B4-BE49-F238E27FC236}">
                <a16:creationId xmlns:a16="http://schemas.microsoft.com/office/drawing/2014/main" id="{EB5C2955-DD91-0131-25ED-779BC1022E51}"/>
              </a:ext>
            </a:extLst>
          </p:cNvPr>
          <p:cNvSpPr/>
          <p:nvPr/>
        </p:nvSpPr>
        <p:spPr>
          <a:xfrm>
            <a:off x="1066815" y="4011930"/>
            <a:ext cx="5127995" cy="2258609"/>
          </a:xfrm>
          <a:prstGeom prst="roundRect">
            <a:avLst/>
          </a:prstGeom>
          <a:solidFill>
            <a:schemeClr val="accent3">
              <a:lumMod val="20000"/>
              <a:lumOff val="80000"/>
            </a:schemeClr>
          </a:solidFill>
          <a:ln>
            <a:solidFill>
              <a:srgbClr val="82CF2A"/>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2000" b="1" dirty="0">
                <a:solidFill>
                  <a:srgbClr val="82CF2A"/>
                </a:solidFill>
                <a:latin typeface="Ayuthaya" pitchFamily="2" charset="-34"/>
                <a:ea typeface="Ayuthaya" pitchFamily="2" charset="-34"/>
                <a:cs typeface="Ayuthaya" pitchFamily="2" charset="-34"/>
              </a:rPr>
              <a:t>MARKET PENETRATION</a:t>
            </a:r>
          </a:p>
          <a:p>
            <a:pPr marL="285750" indent="-285750">
              <a:buFontTx/>
              <a:buChar char="-"/>
            </a:pPr>
            <a:r>
              <a:rPr lang="en-CA" b="1" dirty="0">
                <a:solidFill>
                  <a:schemeClr val="bg2">
                    <a:lumMod val="50000"/>
                  </a:schemeClr>
                </a:solidFill>
                <a:highlight>
                  <a:srgbClr val="82CF2A"/>
                </a:highlight>
                <a:latin typeface="Ayuthaya" pitchFamily="2" charset="-34"/>
                <a:ea typeface="Ayuthaya" pitchFamily="2" charset="-34"/>
                <a:cs typeface="Ayuthaya" pitchFamily="2" charset="-34"/>
              </a:rPr>
              <a:t>Grow the craft beer market share around Medicine Hat with a new distribution channel</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Grow the RTD beverage market around Medicine Hat</a:t>
            </a:r>
          </a:p>
          <a:p>
            <a:endParaRPr lang="en-CA" dirty="0">
              <a:solidFill>
                <a:schemeClr val="bg2">
                  <a:lumMod val="50000"/>
                </a:schemeClr>
              </a:solidFill>
              <a:latin typeface="Ayuthaya" pitchFamily="2" charset="-34"/>
              <a:ea typeface="Ayuthaya" pitchFamily="2" charset="-34"/>
              <a:cs typeface="Ayuthaya" pitchFamily="2" charset="-34"/>
            </a:endParaRPr>
          </a:p>
        </p:txBody>
      </p:sp>
      <p:sp>
        <p:nvSpPr>
          <p:cNvPr id="12" name="Rounded Rectangle 11">
            <a:extLst>
              <a:ext uri="{FF2B5EF4-FFF2-40B4-BE49-F238E27FC236}">
                <a16:creationId xmlns:a16="http://schemas.microsoft.com/office/drawing/2014/main" id="{0CF1687A-16A9-7F6A-585F-688EFD43D543}"/>
              </a:ext>
            </a:extLst>
          </p:cNvPr>
          <p:cNvSpPr/>
          <p:nvPr/>
        </p:nvSpPr>
        <p:spPr>
          <a:xfrm>
            <a:off x="6341798" y="1615440"/>
            <a:ext cx="5127995" cy="2258609"/>
          </a:xfrm>
          <a:prstGeom prst="roundRect">
            <a:avLst/>
          </a:prstGeom>
          <a:solidFill>
            <a:schemeClr val="accent3">
              <a:lumMod val="20000"/>
              <a:lumOff val="80000"/>
            </a:schemeClr>
          </a:solidFill>
          <a:ln>
            <a:solidFill>
              <a:srgbClr val="82CF2A"/>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2000" b="1" dirty="0">
                <a:solidFill>
                  <a:srgbClr val="82CF2A"/>
                </a:solidFill>
                <a:latin typeface="Ayuthaya" pitchFamily="2" charset="-34"/>
                <a:ea typeface="Ayuthaya" pitchFamily="2" charset="-34"/>
                <a:cs typeface="Ayuthaya" pitchFamily="2" charset="-34"/>
              </a:rPr>
              <a:t>DIVERSIFICATION</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Launch a new celebrity-sponsored beer to penetrate the market in Calgary and Edmonton</a:t>
            </a:r>
          </a:p>
          <a:p>
            <a:pPr marL="285750" indent="-285750">
              <a:buFontTx/>
              <a:buChar char="-"/>
            </a:pPr>
            <a:r>
              <a:rPr lang="en-CA" dirty="0">
                <a:solidFill>
                  <a:schemeClr val="bg2">
                    <a:lumMod val="50000"/>
                  </a:schemeClr>
                </a:solidFill>
                <a:latin typeface="Ayuthaya" pitchFamily="2" charset="-34"/>
                <a:ea typeface="Ayuthaya" pitchFamily="2" charset="-34"/>
                <a:cs typeface="Ayuthaya" pitchFamily="2" charset="-34"/>
              </a:rPr>
              <a:t>Launch a line of craft cola in national distribution</a:t>
            </a:r>
            <a:endParaRPr lang="en-CA" dirty="0">
              <a:solidFill>
                <a:srgbClr val="82CF2A"/>
              </a:solidFill>
              <a:latin typeface="Ayuthaya" pitchFamily="2" charset="-34"/>
              <a:ea typeface="Ayuthaya" pitchFamily="2" charset="-34"/>
              <a:cs typeface="Ayuthaya" pitchFamily="2" charset="-34"/>
            </a:endParaRPr>
          </a:p>
        </p:txBody>
      </p:sp>
      <p:sp>
        <p:nvSpPr>
          <p:cNvPr id="13" name="Rounded Rectangle 12">
            <a:extLst>
              <a:ext uri="{FF2B5EF4-FFF2-40B4-BE49-F238E27FC236}">
                <a16:creationId xmlns:a16="http://schemas.microsoft.com/office/drawing/2014/main" id="{B4BF1A8D-4512-6AEB-C7AB-5F8F1FBD54C0}"/>
              </a:ext>
            </a:extLst>
          </p:cNvPr>
          <p:cNvSpPr/>
          <p:nvPr/>
        </p:nvSpPr>
        <p:spPr>
          <a:xfrm>
            <a:off x="6341798" y="4011930"/>
            <a:ext cx="5127995" cy="2258609"/>
          </a:xfrm>
          <a:prstGeom prst="roundRect">
            <a:avLst/>
          </a:prstGeom>
          <a:solidFill>
            <a:schemeClr val="accent3">
              <a:lumMod val="20000"/>
              <a:lumOff val="80000"/>
            </a:schemeClr>
          </a:solidFill>
          <a:ln>
            <a:solidFill>
              <a:srgbClr val="82CF2A"/>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2000" b="1" dirty="0">
                <a:solidFill>
                  <a:srgbClr val="82CF2A"/>
                </a:solidFill>
                <a:latin typeface="Ayuthaya" pitchFamily="2" charset="-34"/>
                <a:ea typeface="Ayuthaya" pitchFamily="2" charset="-34"/>
                <a:cs typeface="Ayuthaya" pitchFamily="2" charset="-34"/>
              </a:rPr>
              <a:t>PRODUCT DEVELOPMENT</a:t>
            </a:r>
          </a:p>
          <a:p>
            <a:pPr marL="342900" indent="-342900">
              <a:buFontTx/>
              <a:buChar char="-"/>
            </a:pPr>
            <a:r>
              <a:rPr lang="en-CA" dirty="0">
                <a:solidFill>
                  <a:schemeClr val="bg2">
                    <a:lumMod val="50000"/>
                  </a:schemeClr>
                </a:solidFill>
                <a:latin typeface="Ayuthaya" pitchFamily="2" charset="-34"/>
                <a:ea typeface="Ayuthaya" pitchFamily="2" charset="-34"/>
                <a:cs typeface="Ayuthaya" pitchFamily="2" charset="-34"/>
              </a:rPr>
              <a:t>Develop a line of craft cola other than root beer</a:t>
            </a:r>
          </a:p>
          <a:p>
            <a:pPr marL="342900" indent="-342900">
              <a:buFontTx/>
              <a:buChar char="-"/>
            </a:pPr>
            <a:r>
              <a:rPr lang="en-CA" dirty="0">
                <a:solidFill>
                  <a:schemeClr val="bg2">
                    <a:lumMod val="50000"/>
                  </a:schemeClr>
                </a:solidFill>
                <a:latin typeface="Ayuthaya" pitchFamily="2" charset="-34"/>
                <a:ea typeface="Ayuthaya" pitchFamily="2" charset="-34"/>
                <a:cs typeface="Ayuthaya" pitchFamily="2" charset="-34"/>
              </a:rPr>
              <a:t>Develop a line of cold-brew coffee in cans</a:t>
            </a:r>
          </a:p>
          <a:p>
            <a:pPr marL="342900" indent="-342900">
              <a:buFontTx/>
              <a:buChar char="-"/>
            </a:pPr>
            <a:r>
              <a:rPr lang="en-CA" dirty="0">
                <a:solidFill>
                  <a:schemeClr val="bg2">
                    <a:lumMod val="50000"/>
                  </a:schemeClr>
                </a:solidFill>
                <a:latin typeface="Ayuthaya" pitchFamily="2" charset="-34"/>
                <a:ea typeface="Ayuthaya" pitchFamily="2" charset="-34"/>
                <a:cs typeface="Ayuthaya" pitchFamily="2" charset="-34"/>
              </a:rPr>
              <a:t>Develop non-alcoholised beer</a:t>
            </a:r>
          </a:p>
          <a:p>
            <a:endParaRPr lang="en-CA" sz="2000" b="1" dirty="0">
              <a:solidFill>
                <a:srgbClr val="82CF2A"/>
              </a:solidFill>
              <a:latin typeface="Ayuthaya" pitchFamily="2" charset="-34"/>
              <a:ea typeface="Ayuthaya" pitchFamily="2" charset="-34"/>
              <a:cs typeface="Ayuthaya" pitchFamily="2" charset="-34"/>
            </a:endParaRPr>
          </a:p>
        </p:txBody>
      </p:sp>
      <p:sp>
        <p:nvSpPr>
          <p:cNvPr id="16" name="TextBox 15">
            <a:extLst>
              <a:ext uri="{FF2B5EF4-FFF2-40B4-BE49-F238E27FC236}">
                <a16:creationId xmlns:a16="http://schemas.microsoft.com/office/drawing/2014/main" id="{F8688DB4-F9BF-F493-D240-DB9FFCDC50F5}"/>
              </a:ext>
            </a:extLst>
          </p:cNvPr>
          <p:cNvSpPr txBox="1"/>
          <p:nvPr/>
        </p:nvSpPr>
        <p:spPr>
          <a:xfrm>
            <a:off x="2103120" y="6480105"/>
            <a:ext cx="2423160" cy="338554"/>
          </a:xfrm>
          <a:prstGeom prst="rect">
            <a:avLst/>
          </a:prstGeom>
          <a:noFill/>
        </p:spPr>
        <p:txBody>
          <a:bodyPr wrap="square" rtlCol="0">
            <a:spAutoFit/>
          </a:bodyPr>
          <a:lstStyle/>
          <a:p>
            <a:pPr algn="ctr"/>
            <a:r>
              <a:rPr lang="fr-CA" sz="1600" b="1" dirty="0">
                <a:solidFill>
                  <a:schemeClr val="tx1">
                    <a:lumMod val="50000"/>
                    <a:lumOff val="50000"/>
                  </a:schemeClr>
                </a:solidFill>
                <a:latin typeface="Ayuthaya" pitchFamily="2" charset="-34"/>
                <a:ea typeface="Ayuthaya" pitchFamily="2" charset="-34"/>
                <a:cs typeface="Ayuthaya" pitchFamily="2" charset="-34"/>
              </a:rPr>
              <a:t>EXISTING PRODUCTS</a:t>
            </a:r>
          </a:p>
        </p:txBody>
      </p:sp>
      <p:sp>
        <p:nvSpPr>
          <p:cNvPr id="17" name="TextBox 16">
            <a:extLst>
              <a:ext uri="{FF2B5EF4-FFF2-40B4-BE49-F238E27FC236}">
                <a16:creationId xmlns:a16="http://schemas.microsoft.com/office/drawing/2014/main" id="{3748BCCB-63AC-6027-6090-608E0CAEB41B}"/>
              </a:ext>
            </a:extLst>
          </p:cNvPr>
          <p:cNvSpPr txBox="1"/>
          <p:nvPr/>
        </p:nvSpPr>
        <p:spPr>
          <a:xfrm>
            <a:off x="7599090" y="6480104"/>
            <a:ext cx="2423160" cy="338554"/>
          </a:xfrm>
          <a:prstGeom prst="rect">
            <a:avLst/>
          </a:prstGeom>
          <a:noFill/>
        </p:spPr>
        <p:txBody>
          <a:bodyPr wrap="square" rtlCol="0">
            <a:spAutoFit/>
          </a:bodyPr>
          <a:lstStyle/>
          <a:p>
            <a:pPr algn="ctr"/>
            <a:r>
              <a:rPr lang="fr-CA" sz="1600" b="1" dirty="0">
                <a:solidFill>
                  <a:schemeClr val="tx1">
                    <a:lumMod val="50000"/>
                    <a:lumOff val="50000"/>
                  </a:schemeClr>
                </a:solidFill>
                <a:latin typeface="Ayuthaya" pitchFamily="2" charset="-34"/>
                <a:ea typeface="Ayuthaya" pitchFamily="2" charset="-34"/>
                <a:cs typeface="Ayuthaya" pitchFamily="2" charset="-34"/>
              </a:rPr>
              <a:t>NEW PRODUCTS</a:t>
            </a:r>
          </a:p>
        </p:txBody>
      </p:sp>
      <p:sp>
        <p:nvSpPr>
          <p:cNvPr id="18" name="TextBox 17">
            <a:extLst>
              <a:ext uri="{FF2B5EF4-FFF2-40B4-BE49-F238E27FC236}">
                <a16:creationId xmlns:a16="http://schemas.microsoft.com/office/drawing/2014/main" id="{F4AF762D-5ADB-6C6E-678F-45E33C8545E2}"/>
              </a:ext>
            </a:extLst>
          </p:cNvPr>
          <p:cNvSpPr txBox="1"/>
          <p:nvPr/>
        </p:nvSpPr>
        <p:spPr>
          <a:xfrm rot="16200000">
            <a:off x="-626856" y="5144953"/>
            <a:ext cx="2423160" cy="338554"/>
          </a:xfrm>
          <a:prstGeom prst="rect">
            <a:avLst/>
          </a:prstGeom>
          <a:noFill/>
        </p:spPr>
        <p:txBody>
          <a:bodyPr wrap="square" rtlCol="0">
            <a:spAutoFit/>
          </a:bodyPr>
          <a:lstStyle/>
          <a:p>
            <a:pPr algn="ctr"/>
            <a:r>
              <a:rPr lang="fr-CA" sz="1600" b="1" dirty="0">
                <a:solidFill>
                  <a:schemeClr val="tx1">
                    <a:lumMod val="50000"/>
                    <a:lumOff val="50000"/>
                  </a:schemeClr>
                </a:solidFill>
                <a:latin typeface="Ayuthaya" pitchFamily="2" charset="-34"/>
                <a:ea typeface="Ayuthaya" pitchFamily="2" charset="-34"/>
                <a:cs typeface="Ayuthaya" pitchFamily="2" charset="-34"/>
              </a:rPr>
              <a:t>EXISTING MARKETS</a:t>
            </a:r>
          </a:p>
        </p:txBody>
      </p:sp>
      <p:sp>
        <p:nvSpPr>
          <p:cNvPr id="19" name="TextBox 18">
            <a:extLst>
              <a:ext uri="{FF2B5EF4-FFF2-40B4-BE49-F238E27FC236}">
                <a16:creationId xmlns:a16="http://schemas.microsoft.com/office/drawing/2014/main" id="{22C805C1-DA17-9F9F-9CA3-28286AB45F3C}"/>
              </a:ext>
            </a:extLst>
          </p:cNvPr>
          <p:cNvSpPr txBox="1"/>
          <p:nvPr/>
        </p:nvSpPr>
        <p:spPr>
          <a:xfrm rot="16200000">
            <a:off x="-632679" y="2729427"/>
            <a:ext cx="2423160" cy="338554"/>
          </a:xfrm>
          <a:prstGeom prst="rect">
            <a:avLst/>
          </a:prstGeom>
          <a:noFill/>
        </p:spPr>
        <p:txBody>
          <a:bodyPr wrap="square" rtlCol="0">
            <a:spAutoFit/>
          </a:bodyPr>
          <a:lstStyle/>
          <a:p>
            <a:pPr algn="ctr"/>
            <a:r>
              <a:rPr lang="fr-CA" sz="1600" b="1" dirty="0">
                <a:solidFill>
                  <a:schemeClr val="tx1">
                    <a:lumMod val="50000"/>
                    <a:lumOff val="50000"/>
                  </a:schemeClr>
                </a:solidFill>
                <a:latin typeface="Ayuthaya" pitchFamily="2" charset="-34"/>
                <a:ea typeface="Ayuthaya" pitchFamily="2" charset="-34"/>
                <a:cs typeface="Ayuthaya" pitchFamily="2" charset="-34"/>
              </a:rPr>
              <a:t>NEW MARKETS</a:t>
            </a:r>
          </a:p>
        </p:txBody>
      </p:sp>
    </p:spTree>
    <p:extLst>
      <p:ext uri="{BB962C8B-B14F-4D97-AF65-F5344CB8AC3E}">
        <p14:creationId xmlns:p14="http://schemas.microsoft.com/office/powerpoint/2010/main" val="83880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D77212D-7E4A-B83C-CF91-AA39F73DD315}"/>
              </a:ext>
            </a:extLst>
          </p:cNvPr>
          <p:cNvGraphicFramePr>
            <a:graphicFrameLocks noGrp="1"/>
          </p:cNvGraphicFramePr>
          <p:nvPr>
            <p:ph idx="1"/>
          </p:nvPr>
        </p:nvGraphicFramePr>
        <p:xfrm>
          <a:off x="643467" y="1259008"/>
          <a:ext cx="10905069" cy="4339989"/>
        </p:xfrm>
        <a:graphic>
          <a:graphicData uri="http://schemas.openxmlformats.org/drawingml/2006/table">
            <a:tbl>
              <a:tblPr firstRow="1" bandRow="1">
                <a:noFill/>
              </a:tblPr>
              <a:tblGrid>
                <a:gridCol w="1850769">
                  <a:extLst>
                    <a:ext uri="{9D8B030D-6E8A-4147-A177-3AD203B41FA5}">
                      <a16:colId xmlns:a16="http://schemas.microsoft.com/office/drawing/2014/main" val="2235910009"/>
                    </a:ext>
                  </a:extLst>
                </a:gridCol>
                <a:gridCol w="2123628">
                  <a:extLst>
                    <a:ext uri="{9D8B030D-6E8A-4147-A177-3AD203B41FA5}">
                      <a16:colId xmlns:a16="http://schemas.microsoft.com/office/drawing/2014/main" val="307001768"/>
                    </a:ext>
                  </a:extLst>
                </a:gridCol>
                <a:gridCol w="1484568">
                  <a:extLst>
                    <a:ext uri="{9D8B030D-6E8A-4147-A177-3AD203B41FA5}">
                      <a16:colId xmlns:a16="http://schemas.microsoft.com/office/drawing/2014/main" val="1060068462"/>
                    </a:ext>
                  </a:extLst>
                </a:gridCol>
                <a:gridCol w="2318564">
                  <a:extLst>
                    <a:ext uri="{9D8B030D-6E8A-4147-A177-3AD203B41FA5}">
                      <a16:colId xmlns:a16="http://schemas.microsoft.com/office/drawing/2014/main" val="20289895"/>
                    </a:ext>
                  </a:extLst>
                </a:gridCol>
                <a:gridCol w="3127540">
                  <a:extLst>
                    <a:ext uri="{9D8B030D-6E8A-4147-A177-3AD203B41FA5}">
                      <a16:colId xmlns:a16="http://schemas.microsoft.com/office/drawing/2014/main" val="2602188282"/>
                    </a:ext>
                  </a:extLst>
                </a:gridCol>
              </a:tblGrid>
              <a:tr h="523445">
                <a:tc>
                  <a:txBody>
                    <a:bodyPr/>
                    <a:lstStyle/>
                    <a:p>
                      <a:pPr fontAlgn="b"/>
                      <a:r>
                        <a:rPr lang="en-CA" sz="1500" b="0" cap="all" spc="150">
                          <a:solidFill>
                            <a:schemeClr val="lt1"/>
                          </a:solidFill>
                          <a:effectLst/>
                        </a:rPr>
                        <a:t>Aspect</a:t>
                      </a:r>
                    </a:p>
                  </a:txBody>
                  <a:tcPr marL="129423" marR="129423" marT="129423" marB="129423" anchor="b">
                    <a:lnL w="12700" cmpd="sng">
                      <a:noFill/>
                    </a:lnL>
                    <a:lnR w="12700" cmpd="sng">
                      <a:noFill/>
                    </a:lnR>
                    <a:lnT w="12700" cmpd="sng">
                      <a:noFill/>
                    </a:lnT>
                    <a:lnB w="38100" cmpd="sng">
                      <a:noFill/>
                    </a:lnB>
                    <a:solidFill>
                      <a:srgbClr val="505356"/>
                    </a:solidFill>
                  </a:tcPr>
                </a:tc>
                <a:tc>
                  <a:txBody>
                    <a:bodyPr/>
                    <a:lstStyle/>
                    <a:p>
                      <a:pPr fontAlgn="b"/>
                      <a:r>
                        <a:rPr lang="en-CA" sz="1500" b="0" cap="all" spc="150">
                          <a:solidFill>
                            <a:schemeClr val="lt1"/>
                          </a:solidFill>
                          <a:effectLst/>
                        </a:rPr>
                        <a:t>Valuable</a:t>
                      </a:r>
                    </a:p>
                  </a:txBody>
                  <a:tcPr marL="129423" marR="129423" marT="129423" marB="129423" anchor="b">
                    <a:lnL w="12700" cmpd="sng">
                      <a:noFill/>
                    </a:lnL>
                    <a:lnR w="12700" cmpd="sng">
                      <a:noFill/>
                    </a:lnR>
                    <a:lnT w="12700" cmpd="sng">
                      <a:noFill/>
                    </a:lnT>
                    <a:lnB w="38100" cmpd="sng">
                      <a:noFill/>
                    </a:lnB>
                    <a:solidFill>
                      <a:srgbClr val="505356"/>
                    </a:solidFill>
                  </a:tcPr>
                </a:tc>
                <a:tc>
                  <a:txBody>
                    <a:bodyPr/>
                    <a:lstStyle/>
                    <a:p>
                      <a:pPr fontAlgn="b"/>
                      <a:r>
                        <a:rPr lang="en-CA" sz="1500" b="0" cap="all" spc="150">
                          <a:solidFill>
                            <a:schemeClr val="lt1"/>
                          </a:solidFill>
                          <a:effectLst/>
                        </a:rPr>
                        <a:t>Rare</a:t>
                      </a:r>
                    </a:p>
                  </a:txBody>
                  <a:tcPr marL="129423" marR="129423" marT="129423" marB="129423" anchor="b">
                    <a:lnL w="12700" cmpd="sng">
                      <a:noFill/>
                    </a:lnL>
                    <a:lnR w="12700" cmpd="sng">
                      <a:noFill/>
                    </a:lnR>
                    <a:lnT w="12700" cmpd="sng">
                      <a:noFill/>
                    </a:lnT>
                    <a:lnB w="38100" cmpd="sng">
                      <a:noFill/>
                    </a:lnB>
                    <a:solidFill>
                      <a:srgbClr val="505356"/>
                    </a:solidFill>
                  </a:tcPr>
                </a:tc>
                <a:tc>
                  <a:txBody>
                    <a:bodyPr/>
                    <a:lstStyle/>
                    <a:p>
                      <a:pPr fontAlgn="b"/>
                      <a:r>
                        <a:rPr lang="en-CA" sz="1500" b="0" cap="all" spc="150">
                          <a:solidFill>
                            <a:schemeClr val="lt1"/>
                          </a:solidFill>
                          <a:effectLst/>
                        </a:rPr>
                        <a:t>Inimitable</a:t>
                      </a:r>
                    </a:p>
                  </a:txBody>
                  <a:tcPr marL="129423" marR="129423" marT="129423" marB="129423" anchor="b">
                    <a:lnL w="12700" cmpd="sng">
                      <a:noFill/>
                    </a:lnL>
                    <a:lnR w="12700" cmpd="sng">
                      <a:noFill/>
                    </a:lnR>
                    <a:lnT w="12700" cmpd="sng">
                      <a:noFill/>
                    </a:lnT>
                    <a:lnB w="38100" cmpd="sng">
                      <a:noFill/>
                    </a:lnB>
                    <a:solidFill>
                      <a:srgbClr val="505356"/>
                    </a:solidFill>
                  </a:tcPr>
                </a:tc>
                <a:tc>
                  <a:txBody>
                    <a:bodyPr/>
                    <a:lstStyle/>
                    <a:p>
                      <a:pPr fontAlgn="b"/>
                      <a:r>
                        <a:rPr lang="en-CA" sz="1500" b="0" cap="all" spc="150">
                          <a:solidFill>
                            <a:schemeClr val="lt1"/>
                          </a:solidFill>
                          <a:effectLst/>
                        </a:rPr>
                        <a:t>Organizational</a:t>
                      </a:r>
                    </a:p>
                  </a:txBody>
                  <a:tcPr marL="129423" marR="129423" marT="129423" marB="129423"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239080886"/>
                  </a:ext>
                </a:extLst>
              </a:tr>
              <a:tr h="667248">
                <a:tc>
                  <a:txBody>
                    <a:bodyPr/>
                    <a:lstStyle/>
                    <a:p>
                      <a:pPr fontAlgn="base"/>
                      <a:r>
                        <a:rPr lang="en-CA" sz="1200" cap="none" spc="0">
                          <a:solidFill>
                            <a:schemeClr val="tx1"/>
                          </a:solidFill>
                          <a:effectLst/>
                        </a:rPr>
                        <a:t>Strong local customer base</a:t>
                      </a:r>
                    </a:p>
                  </a:txBody>
                  <a:tcPr marL="129423" marR="129423" marT="129423" marB="129423"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38100" cmpd="sng">
                      <a:noFill/>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104896707"/>
                  </a:ext>
                </a:extLst>
              </a:tr>
              <a:tr h="667248">
                <a:tc>
                  <a:txBody>
                    <a:bodyPr/>
                    <a:lstStyle/>
                    <a:p>
                      <a:pPr fontAlgn="base"/>
                      <a:r>
                        <a:rPr lang="en-CA" sz="1200" cap="none" spc="0">
                          <a:solidFill>
                            <a:schemeClr val="tx1"/>
                          </a:solidFill>
                          <a:effectLst/>
                        </a:rPr>
                        <a:t>Ability to brew own beer</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203394607"/>
                  </a:ext>
                </a:extLst>
              </a:tr>
              <a:tr h="667248">
                <a:tc>
                  <a:txBody>
                    <a:bodyPr/>
                    <a:lstStyle/>
                    <a:p>
                      <a:pPr fontAlgn="base"/>
                      <a:r>
                        <a:rPr lang="en-CA" sz="1200" cap="none" spc="0">
                          <a:solidFill>
                            <a:schemeClr val="tx1"/>
                          </a:solidFill>
                          <a:effectLst/>
                        </a:rPr>
                        <a:t>Tangible sales in nearby locations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46138463"/>
                  </a:ext>
                </a:extLst>
              </a:tr>
              <a:tr h="667248">
                <a:tc>
                  <a:txBody>
                    <a:bodyPr/>
                    <a:lstStyle/>
                    <a:p>
                      <a:pPr fontAlgn="base"/>
                      <a:r>
                        <a:rPr lang="en-CA" sz="1200" cap="none" spc="0">
                          <a:solidFill>
                            <a:schemeClr val="tx1"/>
                          </a:solidFill>
                          <a:effectLst/>
                        </a:rPr>
                        <a:t>Past government support</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122495913"/>
                  </a:ext>
                </a:extLst>
              </a:tr>
              <a:tr h="480304">
                <a:tc>
                  <a:txBody>
                    <a:bodyPr/>
                    <a:lstStyle/>
                    <a:p>
                      <a:pPr fontAlgn="base"/>
                      <a:r>
                        <a:rPr lang="en-CA" sz="1200" cap="none" spc="0">
                          <a:solidFill>
                            <a:schemeClr val="tx1"/>
                          </a:solidFill>
                          <a:effectLst/>
                        </a:rPr>
                        <a:t>Online presence</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06100027"/>
                  </a:ext>
                </a:extLst>
              </a:tr>
              <a:tr h="667248">
                <a:tc>
                  <a:txBody>
                    <a:bodyPr/>
                    <a:lstStyle/>
                    <a:p>
                      <a:pPr fontAlgn="base"/>
                      <a:r>
                        <a:rPr lang="en-CA" sz="1200" cap="none" spc="0">
                          <a:solidFill>
                            <a:schemeClr val="tx1"/>
                          </a:solidFill>
                          <a:effectLst/>
                        </a:rPr>
                        <a:t>Potential for contract brewing</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Yes</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fontAlgn="base"/>
                      <a:r>
                        <a:rPr lang="en-CA" sz="1200" cap="none" spc="0">
                          <a:solidFill>
                            <a:schemeClr val="tx1"/>
                          </a:solidFill>
                          <a:effectLst/>
                        </a:rPr>
                        <a:t>No</a:t>
                      </a:r>
                    </a:p>
                  </a:txBody>
                  <a:tcPr marL="129423" marR="129423" marT="129423" marB="1294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517255676"/>
                  </a:ext>
                </a:extLst>
              </a:tr>
            </a:tbl>
          </a:graphicData>
        </a:graphic>
      </p:graphicFrame>
    </p:spTree>
    <p:extLst>
      <p:ext uri="{BB962C8B-B14F-4D97-AF65-F5344CB8AC3E}">
        <p14:creationId xmlns:p14="http://schemas.microsoft.com/office/powerpoint/2010/main" val="691605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891EFA7E-C8C8-685B-00E5-871E2E9A43AD}"/>
              </a:ext>
            </a:extLst>
          </p:cNvPr>
          <p:cNvGraphicFramePr>
            <a:graphicFrameLocks noGrp="1"/>
          </p:cNvGraphicFramePr>
          <p:nvPr>
            <p:ph idx="1"/>
          </p:nvPr>
        </p:nvGraphicFramePr>
        <p:xfrm>
          <a:off x="401638" y="1338263"/>
          <a:ext cx="11318874" cy="1651000"/>
        </p:xfrm>
        <a:graphic>
          <a:graphicData uri="http://schemas.openxmlformats.org/drawingml/2006/table">
            <a:tbl>
              <a:tblPr firstRow="1" bandRow="1">
                <a:tableStyleId>{93296810-A885-4BE3-A3E7-6D5BEEA58F35}</a:tableStyleId>
              </a:tblPr>
              <a:tblGrid>
                <a:gridCol w="5659437">
                  <a:extLst>
                    <a:ext uri="{9D8B030D-6E8A-4147-A177-3AD203B41FA5}">
                      <a16:colId xmlns:a16="http://schemas.microsoft.com/office/drawing/2014/main" val="2895330709"/>
                    </a:ext>
                  </a:extLst>
                </a:gridCol>
                <a:gridCol w="5659437">
                  <a:extLst>
                    <a:ext uri="{9D8B030D-6E8A-4147-A177-3AD203B41FA5}">
                      <a16:colId xmlns:a16="http://schemas.microsoft.com/office/drawing/2014/main" val="3596533893"/>
                    </a:ext>
                  </a:extLst>
                </a:gridCol>
              </a:tblGrid>
              <a:tr h="370840">
                <a:tc>
                  <a:txBody>
                    <a:bodyPr/>
                    <a:lstStyle/>
                    <a:p>
                      <a:pPr fontAlgn="b"/>
                      <a:r>
                        <a:rPr lang="en-CA" b="1" dirty="0">
                          <a:effectLst/>
                        </a:rPr>
                        <a:t>Strengths</a:t>
                      </a:r>
                    </a:p>
                  </a:txBody>
                  <a:tcPr anchor="b"/>
                </a:tc>
                <a:tc>
                  <a:txBody>
                    <a:bodyPr/>
                    <a:lstStyle/>
                    <a:p>
                      <a:pPr fontAlgn="b"/>
                      <a:r>
                        <a:rPr lang="en-CA" b="1">
                          <a:effectLst/>
                        </a:rPr>
                        <a:t>Weaknesses</a:t>
                      </a:r>
                    </a:p>
                  </a:txBody>
                  <a:tcPr anchor="b"/>
                </a:tc>
                <a:extLst>
                  <a:ext uri="{0D108BD9-81ED-4DB2-BD59-A6C34878D82A}">
                    <a16:rowId xmlns:a16="http://schemas.microsoft.com/office/drawing/2014/main" val="3900941283"/>
                  </a:ext>
                </a:extLst>
              </a:tr>
              <a:tr h="370840">
                <a:tc>
                  <a:txBody>
                    <a:bodyPr/>
                    <a:lstStyle/>
                    <a:p>
                      <a:pPr fontAlgn="base"/>
                      <a:r>
                        <a:rPr lang="en-CA" dirty="0">
                          <a:effectLst/>
                        </a:rPr>
                        <a:t>- Retained dedicated local customer base and generated tangible sales (43.90% revenue decrease &gt;50%)</a:t>
                      </a:r>
                    </a:p>
                  </a:txBody>
                  <a:tcPr anchor="ctr"/>
                </a:tc>
                <a:tc>
                  <a:txBody>
                    <a:bodyPr/>
                    <a:lstStyle/>
                    <a:p>
                      <a:pPr fontAlgn="base"/>
                      <a:r>
                        <a:rPr lang="en-CA">
                          <a:effectLst/>
                        </a:rPr>
                        <a:t>- Limited sales growth outside local city (10.40% revenue decrease &lt;25%)</a:t>
                      </a:r>
                    </a:p>
                  </a:txBody>
                  <a:tcPr anchor="ctr"/>
                </a:tc>
                <a:extLst>
                  <a:ext uri="{0D108BD9-81ED-4DB2-BD59-A6C34878D82A}">
                    <a16:rowId xmlns:a16="http://schemas.microsoft.com/office/drawing/2014/main" val="271087166"/>
                  </a:ext>
                </a:extLst>
              </a:tr>
              <a:tr h="370840">
                <a:tc>
                  <a:txBody>
                    <a:bodyPr/>
                    <a:lstStyle/>
                    <a:p>
                      <a:pPr fontAlgn="base"/>
                      <a:r>
                        <a:rPr lang="en-CA">
                          <a:effectLst/>
                        </a:rPr>
                        <a:t>- Maintained sales with online presence and past government support (8.70% no change in revenue)</a:t>
                      </a:r>
                    </a:p>
                  </a:txBody>
                  <a:tcPr anchor="ctr"/>
                </a:tc>
                <a:tc>
                  <a:txBody>
                    <a:bodyPr/>
                    <a:lstStyle/>
                    <a:p>
                      <a:pPr fontAlgn="base"/>
                      <a:r>
                        <a:rPr lang="en-CA" dirty="0">
                          <a:effectLst/>
                        </a:rPr>
                        <a:t>- Limited marketing spending (3.50% revenue increase 25-50%, 3.80% revenue increase &gt;50%)</a:t>
                      </a:r>
                    </a:p>
                  </a:txBody>
                  <a:tcPr anchor="ctr"/>
                </a:tc>
                <a:extLst>
                  <a:ext uri="{0D108BD9-81ED-4DB2-BD59-A6C34878D82A}">
                    <a16:rowId xmlns:a16="http://schemas.microsoft.com/office/drawing/2014/main" val="634377134"/>
                  </a:ext>
                </a:extLst>
              </a:tr>
            </a:tbl>
          </a:graphicData>
        </a:graphic>
      </p:graphicFrame>
      <p:sp>
        <p:nvSpPr>
          <p:cNvPr id="3" name="标题 2">
            <a:extLst>
              <a:ext uri="{FF2B5EF4-FFF2-40B4-BE49-F238E27FC236}">
                <a16:creationId xmlns:a16="http://schemas.microsoft.com/office/drawing/2014/main" id="{9748DD21-F0AD-FD3D-6ECB-0EFE7D827D63}"/>
              </a:ext>
            </a:extLst>
          </p:cNvPr>
          <p:cNvSpPr>
            <a:spLocks noGrp="1"/>
          </p:cNvSpPr>
          <p:nvPr>
            <p:ph type="title"/>
          </p:nvPr>
        </p:nvSpPr>
        <p:spPr/>
        <p:txBody>
          <a:bodyPr/>
          <a:lstStyle/>
          <a:p>
            <a:r>
              <a:rPr kumimoji="1" lang="en-CA" altLang="zh-CN" dirty="0"/>
              <a:t>Internal Environment</a:t>
            </a:r>
            <a:endParaRPr kumimoji="1" lang="zh-CN" altLang="en-US" dirty="0"/>
          </a:p>
        </p:txBody>
      </p:sp>
      <p:graphicFrame>
        <p:nvGraphicFramePr>
          <p:cNvPr id="5" name="表格 5">
            <a:extLst>
              <a:ext uri="{FF2B5EF4-FFF2-40B4-BE49-F238E27FC236}">
                <a16:creationId xmlns:a16="http://schemas.microsoft.com/office/drawing/2014/main" id="{C5C6813A-7498-284A-89E6-F3A07DC0CC9B}"/>
              </a:ext>
            </a:extLst>
          </p:cNvPr>
          <p:cNvGraphicFramePr>
            <a:graphicFrameLocks noGrp="1"/>
          </p:cNvGraphicFramePr>
          <p:nvPr/>
        </p:nvGraphicFramePr>
        <p:xfrm>
          <a:off x="428896" y="2989263"/>
          <a:ext cx="11409362" cy="2926080"/>
        </p:xfrm>
        <a:graphic>
          <a:graphicData uri="http://schemas.openxmlformats.org/drawingml/2006/table">
            <a:tbl>
              <a:tblPr firstRow="1" bandRow="1">
                <a:tableStyleId>{93296810-A885-4BE3-A3E7-6D5BEEA58F35}</a:tableStyleId>
              </a:tblPr>
              <a:tblGrid>
                <a:gridCol w="11409362">
                  <a:extLst>
                    <a:ext uri="{9D8B030D-6E8A-4147-A177-3AD203B41FA5}">
                      <a16:colId xmlns:a16="http://schemas.microsoft.com/office/drawing/2014/main" val="3374191738"/>
                    </a:ext>
                  </a:extLst>
                </a:gridCol>
              </a:tblGrid>
              <a:tr h="0">
                <a:tc>
                  <a:txBody>
                    <a:bodyPr/>
                    <a:lstStyle/>
                    <a:p>
                      <a:pPr fontAlgn="b"/>
                      <a:r>
                        <a:rPr lang="en-CA" b="1" dirty="0">
                          <a:effectLst/>
                        </a:rPr>
                        <a:t>VRIO Analysis</a:t>
                      </a:r>
                    </a:p>
                  </a:txBody>
                  <a:tcPr anchor="b"/>
                </a:tc>
                <a:extLst>
                  <a:ext uri="{0D108BD9-81ED-4DB2-BD59-A6C34878D82A}">
                    <a16:rowId xmlns:a16="http://schemas.microsoft.com/office/drawing/2014/main" val="2723810889"/>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dirty="0">
                          <a:effectLst/>
                        </a:rPr>
                        <a:t>Valuable:</a:t>
                      </a:r>
                    </a:p>
                    <a:p>
                      <a:pPr marL="0" marR="0" lvl="0" indent="0" algn="l" defTabSz="914400" rtl="0" eaLnBrk="1" fontAlgn="base" latinLnBrk="0" hangingPunct="1">
                        <a:lnSpc>
                          <a:spcPct val="100000"/>
                        </a:lnSpc>
                        <a:spcBef>
                          <a:spcPts val="0"/>
                        </a:spcBef>
                        <a:spcAft>
                          <a:spcPts val="0"/>
                        </a:spcAft>
                        <a:buClrTx/>
                        <a:buSzTx/>
                        <a:buFontTx/>
                        <a:buNone/>
                        <a:tabLst/>
                        <a:defRPr/>
                      </a:pPr>
                      <a:r>
                        <a:rPr lang="en-CA" altLang="zh-CN" dirty="0">
                          <a:effectLst/>
                        </a:rPr>
                        <a:t>Local customer base and tangible sales (43.90% revenue decrease &gt;50%)</a:t>
                      </a:r>
                    </a:p>
                  </a:txBody>
                  <a:tcPr anchor="ctr"/>
                </a:tc>
                <a:extLst>
                  <a:ext uri="{0D108BD9-81ED-4DB2-BD59-A6C34878D82A}">
                    <a16:rowId xmlns:a16="http://schemas.microsoft.com/office/drawing/2014/main" val="2034345536"/>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altLang="zh-CN" dirty="0">
                          <a:effectLst/>
                        </a:rPr>
                        <a:t>Rare:</a:t>
                      </a:r>
                    </a:p>
                    <a:p>
                      <a:pPr fontAlgn="base"/>
                      <a:r>
                        <a:rPr lang="en-CA" dirty="0">
                          <a:effectLst/>
                        </a:rPr>
                        <a:t>A small percentage of breweries (3.5% &amp; 3.8%) reported revenue raise of 25% to 50%, and more than 50%</a:t>
                      </a:r>
                    </a:p>
                  </a:txBody>
                  <a:tcPr anchor="ctr"/>
                </a:tc>
                <a:extLst>
                  <a:ext uri="{0D108BD9-81ED-4DB2-BD59-A6C34878D82A}">
                    <a16:rowId xmlns:a16="http://schemas.microsoft.com/office/drawing/2014/main" val="2110431725"/>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dirty="0">
                          <a:effectLst/>
                        </a:rPr>
                        <a:t>Inimitable:</a:t>
                      </a:r>
                      <a:endParaRPr lang="en-CA" altLang="zh-CN"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CA" altLang="zh-CN" dirty="0">
                          <a:effectLst/>
                        </a:rPr>
                        <a:t>Difficulty replicating local customer base and tangible sales</a:t>
                      </a:r>
                    </a:p>
                  </a:txBody>
                  <a:tcPr anchor="ctr"/>
                </a:tc>
                <a:extLst>
                  <a:ext uri="{0D108BD9-81ED-4DB2-BD59-A6C34878D82A}">
                    <a16:rowId xmlns:a16="http://schemas.microsoft.com/office/drawing/2014/main" val="1257388169"/>
                  </a:ext>
                </a:extLst>
              </a:tr>
              <a:tr h="370840">
                <a:tc>
                  <a:txBody>
                    <a:bodyPr/>
                    <a:lstStyle/>
                    <a:p>
                      <a:pPr fontAlgn="base"/>
                      <a:r>
                        <a:rPr lang="en-CA" dirty="0">
                          <a:effectLst/>
                        </a:rPr>
                        <a:t>Organizational: </a:t>
                      </a:r>
                    </a:p>
                    <a:p>
                      <a:pPr fontAlgn="base"/>
                      <a:r>
                        <a:rPr lang="en-CA" dirty="0">
                          <a:effectLst/>
                        </a:rPr>
                        <a:t>Lack of dedicated sales force and limited marketing aligns with industry data showing limited revenue growth</a:t>
                      </a:r>
                    </a:p>
                  </a:txBody>
                  <a:tcPr anchor="ctr"/>
                </a:tc>
                <a:extLst>
                  <a:ext uri="{0D108BD9-81ED-4DB2-BD59-A6C34878D82A}">
                    <a16:rowId xmlns:a16="http://schemas.microsoft.com/office/drawing/2014/main" val="3993473809"/>
                  </a:ext>
                </a:extLst>
              </a:tr>
            </a:tbl>
          </a:graphicData>
        </a:graphic>
      </p:graphicFrame>
    </p:spTree>
    <p:extLst>
      <p:ext uri="{BB962C8B-B14F-4D97-AF65-F5344CB8AC3E}">
        <p14:creationId xmlns:p14="http://schemas.microsoft.com/office/powerpoint/2010/main" val="216581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6" descr="Hell's Basement Brewery | HBB">
            <a:extLst>
              <a:ext uri="{FF2B5EF4-FFF2-40B4-BE49-F238E27FC236}">
                <a16:creationId xmlns:a16="http://schemas.microsoft.com/office/drawing/2014/main" id="{7908C5E1-5377-1502-40D5-6AF921EA5A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21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61BAE2-D6E4-7810-0636-DA6EA751D426}"/>
              </a:ext>
            </a:extLst>
          </p:cNvPr>
          <p:cNvSpPr>
            <a:spLocks noGrp="1"/>
          </p:cNvSpPr>
          <p:nvPr>
            <p:ph type="title"/>
          </p:nvPr>
        </p:nvSpPr>
        <p:spPr/>
        <p:txBody>
          <a:bodyPr/>
          <a:lstStyle/>
          <a:p>
            <a:r>
              <a:rPr lang="fr-CA" dirty="0"/>
              <a:t>CHALLENGING BUSINESS ENVIRONMENT</a:t>
            </a:r>
          </a:p>
        </p:txBody>
      </p:sp>
      <p:sp>
        <p:nvSpPr>
          <p:cNvPr id="10" name="Content Placeholder 9">
            <a:extLst>
              <a:ext uri="{FF2B5EF4-FFF2-40B4-BE49-F238E27FC236}">
                <a16:creationId xmlns:a16="http://schemas.microsoft.com/office/drawing/2014/main" id="{0C522469-719B-E123-7A0B-7AD7D1C34412}"/>
              </a:ext>
            </a:extLst>
          </p:cNvPr>
          <p:cNvSpPr>
            <a:spLocks noGrp="1"/>
          </p:cNvSpPr>
          <p:nvPr>
            <p:ph idx="1"/>
          </p:nvPr>
        </p:nvSpPr>
        <p:spPr/>
        <p:txBody>
          <a:bodyPr>
            <a:normAutofit/>
          </a:bodyPr>
          <a:lstStyle/>
          <a:p>
            <a:r>
              <a:rPr lang="fr-CA" sz="2400" dirty="0"/>
              <a:t>The COVID </a:t>
            </a:r>
            <a:r>
              <a:rPr lang="fr-CA" sz="2400" dirty="0" err="1"/>
              <a:t>crisis</a:t>
            </a:r>
            <a:r>
              <a:rPr lang="fr-CA" sz="2400" dirty="0"/>
              <a:t> has </a:t>
            </a:r>
            <a:r>
              <a:rPr lang="fr-CA" sz="2400" dirty="0" err="1"/>
              <a:t>struck</a:t>
            </a:r>
            <a:r>
              <a:rPr lang="fr-CA" sz="2400" dirty="0"/>
              <a:t> a </a:t>
            </a:r>
            <a:r>
              <a:rPr lang="fr-CA" sz="2400" dirty="0" err="1"/>
              <a:t>devastating</a:t>
            </a:r>
            <a:r>
              <a:rPr lang="fr-CA" sz="2400" dirty="0"/>
              <a:t> </a:t>
            </a:r>
            <a:r>
              <a:rPr lang="fr-CA" sz="2400" dirty="0" err="1"/>
              <a:t>blow</a:t>
            </a:r>
            <a:r>
              <a:rPr lang="fr-CA" sz="2400" dirty="0"/>
              <a:t> to an </a:t>
            </a:r>
            <a:r>
              <a:rPr lang="fr-CA" sz="2400" dirty="0" err="1"/>
              <a:t>industry</a:t>
            </a:r>
            <a:r>
              <a:rPr lang="fr-CA" sz="2400" dirty="0"/>
              <a:t> </a:t>
            </a:r>
            <a:r>
              <a:rPr lang="fr-CA" sz="2400" dirty="0" err="1"/>
              <a:t>already</a:t>
            </a:r>
            <a:r>
              <a:rPr lang="fr-CA" sz="2400" dirty="0"/>
              <a:t> </a:t>
            </a:r>
            <a:r>
              <a:rPr lang="fr-CA" sz="2400" dirty="0" err="1"/>
              <a:t>reeling</a:t>
            </a:r>
            <a:r>
              <a:rPr lang="fr-CA" sz="2400" dirty="0"/>
              <a:t> </a:t>
            </a:r>
            <a:r>
              <a:rPr lang="fr-CA" sz="2400" dirty="0" err="1"/>
              <a:t>from</a:t>
            </a:r>
            <a:r>
              <a:rPr lang="fr-CA" sz="2400" dirty="0"/>
              <a:t> intense </a:t>
            </a:r>
            <a:r>
              <a:rPr lang="fr-CA" sz="2400" dirty="0" err="1"/>
              <a:t>competition</a:t>
            </a:r>
            <a:endParaRPr lang="fr-CA" sz="2400" dirty="0"/>
          </a:p>
        </p:txBody>
      </p:sp>
      <p:sp>
        <p:nvSpPr>
          <p:cNvPr id="17" name="Rectangle 16">
            <a:extLst>
              <a:ext uri="{FF2B5EF4-FFF2-40B4-BE49-F238E27FC236}">
                <a16:creationId xmlns:a16="http://schemas.microsoft.com/office/drawing/2014/main" id="{E6EC7B2D-BD3D-B26D-995C-F61BF3CC1AC7}"/>
              </a:ext>
            </a:extLst>
          </p:cNvPr>
          <p:cNvSpPr/>
          <p:nvPr/>
        </p:nvSpPr>
        <p:spPr>
          <a:xfrm>
            <a:off x="4248973" y="2137433"/>
            <a:ext cx="3642004" cy="403506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graphicFrame>
        <p:nvGraphicFramePr>
          <p:cNvPr id="6" name="Chart 5">
            <a:extLst>
              <a:ext uri="{FF2B5EF4-FFF2-40B4-BE49-F238E27FC236}">
                <a16:creationId xmlns:a16="http://schemas.microsoft.com/office/drawing/2014/main" id="{F0ED431E-DC28-09A6-FF2B-4E02F5951A8D}"/>
              </a:ext>
            </a:extLst>
          </p:cNvPr>
          <p:cNvGraphicFramePr>
            <a:graphicFrameLocks/>
          </p:cNvGraphicFramePr>
          <p:nvPr/>
        </p:nvGraphicFramePr>
        <p:xfrm>
          <a:off x="4485701" y="2142311"/>
          <a:ext cx="3168547" cy="2757564"/>
        </p:xfrm>
        <a:graphic>
          <a:graphicData uri="http://schemas.openxmlformats.org/drawingml/2006/chart">
            <c:chart xmlns:c="http://schemas.openxmlformats.org/drawingml/2006/chart" xmlns:r="http://schemas.openxmlformats.org/officeDocument/2006/relationships" r:id="rId2"/>
          </a:graphicData>
        </a:graphic>
      </p:graphicFrame>
      <p:sp>
        <p:nvSpPr>
          <p:cNvPr id="19" name="Rectangle 18">
            <a:extLst>
              <a:ext uri="{FF2B5EF4-FFF2-40B4-BE49-F238E27FC236}">
                <a16:creationId xmlns:a16="http://schemas.microsoft.com/office/drawing/2014/main" id="{E1451D15-2C5F-35D3-4722-B6388ECAFA39}"/>
              </a:ext>
            </a:extLst>
          </p:cNvPr>
          <p:cNvSpPr/>
          <p:nvPr/>
        </p:nvSpPr>
        <p:spPr>
          <a:xfrm>
            <a:off x="8147225" y="2137433"/>
            <a:ext cx="3642004" cy="403506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graphicFrame>
        <p:nvGraphicFramePr>
          <p:cNvPr id="13" name="Chart 12">
            <a:extLst>
              <a:ext uri="{FF2B5EF4-FFF2-40B4-BE49-F238E27FC236}">
                <a16:creationId xmlns:a16="http://schemas.microsoft.com/office/drawing/2014/main" id="{351C750A-1B0D-E212-1D57-1C310A78B410}"/>
              </a:ext>
            </a:extLst>
          </p:cNvPr>
          <p:cNvGraphicFramePr>
            <a:graphicFrameLocks/>
          </p:cNvGraphicFramePr>
          <p:nvPr/>
        </p:nvGraphicFramePr>
        <p:xfrm>
          <a:off x="8411615" y="2161357"/>
          <a:ext cx="3168547" cy="2738518"/>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1E0974D6-0969-202C-1476-382DB5B96A65}"/>
              </a:ext>
            </a:extLst>
          </p:cNvPr>
          <p:cNvSpPr/>
          <p:nvPr/>
        </p:nvSpPr>
        <p:spPr>
          <a:xfrm>
            <a:off x="397039" y="2137432"/>
            <a:ext cx="3642004" cy="403506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dirty="0"/>
          </a:p>
        </p:txBody>
      </p:sp>
      <p:sp>
        <p:nvSpPr>
          <p:cNvPr id="18" name="TextBox 17">
            <a:extLst>
              <a:ext uri="{FF2B5EF4-FFF2-40B4-BE49-F238E27FC236}">
                <a16:creationId xmlns:a16="http://schemas.microsoft.com/office/drawing/2014/main" id="{48E2A752-1F2E-D4B8-E005-82FE6C200691}"/>
              </a:ext>
            </a:extLst>
          </p:cNvPr>
          <p:cNvSpPr txBox="1"/>
          <p:nvPr/>
        </p:nvSpPr>
        <p:spPr>
          <a:xfrm>
            <a:off x="4279774" y="4965856"/>
            <a:ext cx="3580399" cy="938719"/>
          </a:xfrm>
          <a:prstGeom prst="rect">
            <a:avLst/>
          </a:prstGeom>
          <a:ln w="285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Number</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of</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breweries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increased</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12.9%</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2018</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-2019</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and</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8%</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in</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2020</a:t>
            </a:r>
            <a:endParaRPr lang="en-CA" sz="1100" dirty="0">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Over</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100</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Class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E</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breweries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in</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Albert</a:t>
            </a: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120</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craft</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breweries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in</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Albert</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and</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63%</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of</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them</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opened</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after</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2017</a:t>
            </a:r>
            <a:endParaRPr lang="en-CA" sz="1100" dirty="0">
              <a:latin typeface="Ayuthaya" pitchFamily="2" charset="-34"/>
              <a:ea typeface="Ayuthaya" pitchFamily="2" charset="-34"/>
              <a:cs typeface="Ayuthaya" pitchFamily="2" charset="-34"/>
            </a:endParaRPr>
          </a:p>
        </p:txBody>
      </p:sp>
      <p:sp>
        <p:nvSpPr>
          <p:cNvPr id="20" name="TextBox 19">
            <a:extLst>
              <a:ext uri="{FF2B5EF4-FFF2-40B4-BE49-F238E27FC236}">
                <a16:creationId xmlns:a16="http://schemas.microsoft.com/office/drawing/2014/main" id="{7F81F93C-7CD3-E77F-A4AC-FD07AA4F03F4}"/>
              </a:ext>
            </a:extLst>
          </p:cNvPr>
          <p:cNvSpPr txBox="1"/>
          <p:nvPr/>
        </p:nvSpPr>
        <p:spPr>
          <a:xfrm>
            <a:off x="8178026" y="4965856"/>
            <a:ext cx="3580399" cy="938719"/>
          </a:xfrm>
          <a:prstGeom prst="rect">
            <a:avLst/>
          </a:prstGeom>
          <a:ln w="285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Severe revenue</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Drop</a:t>
            </a:r>
            <a:endParaRPr lang="en-CA" sz="1100" dirty="0">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Second</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Wave</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of</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Covid</a:t>
            </a:r>
            <a:endParaRPr lang="en-CA" sz="1100" dirty="0">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61%</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breweries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has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cash</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less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than</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3</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month</a:t>
            </a:r>
            <a:r>
              <a:rPr lang="zh-CN" altLang="en-US" sz="1100" dirty="0">
                <a:latin typeface="Ayuthaya" pitchFamily="2" charset="-34"/>
                <a:ea typeface="Ayuthaya" pitchFamily="2" charset="-34"/>
                <a:cs typeface="Ayuthaya" pitchFamily="2" charset="-34"/>
              </a:rPr>
              <a:t> </a:t>
            </a:r>
            <a:endParaRPr lang="en-CA" sz="1100" dirty="0">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65%</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breweries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employee</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were</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laid-off</a:t>
            </a:r>
            <a:endParaRPr lang="en-CA" sz="1100" dirty="0">
              <a:latin typeface="Ayuthaya" pitchFamily="2" charset="-34"/>
              <a:ea typeface="Ayuthaya" pitchFamily="2" charset="-34"/>
              <a:cs typeface="Ayuthaya" pitchFamily="2" charset="-34"/>
            </a:endParaRPr>
          </a:p>
        </p:txBody>
      </p:sp>
      <p:sp>
        <p:nvSpPr>
          <p:cNvPr id="22" name="TextBox 21">
            <a:extLst>
              <a:ext uri="{FF2B5EF4-FFF2-40B4-BE49-F238E27FC236}">
                <a16:creationId xmlns:a16="http://schemas.microsoft.com/office/drawing/2014/main" id="{C991725D-8B04-D25E-1961-6DD2C1F13E20}"/>
              </a:ext>
            </a:extLst>
          </p:cNvPr>
          <p:cNvSpPr txBox="1"/>
          <p:nvPr/>
        </p:nvSpPr>
        <p:spPr>
          <a:xfrm>
            <a:off x="427841" y="4875421"/>
            <a:ext cx="3580399" cy="1277273"/>
          </a:xfrm>
          <a:prstGeom prst="rect">
            <a:avLst/>
          </a:prstGeom>
          <a:ln w="285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The rise in popularity of substitutes products such as wine, cider and liquor causes a decline in beer consumption</a:t>
            </a:r>
          </a:p>
          <a:p>
            <a:pPr marL="171450" indent="-171450">
              <a:buFont typeface="Arial" panose="020B0604020202020204" pitchFamily="34" charset="0"/>
              <a:buChar char="•"/>
            </a:pPr>
            <a:r>
              <a:rPr lang="en-US" altLang="zh-CN" sz="1100" dirty="0">
                <a:latin typeface="Ayuthaya" pitchFamily="2" charset="-34"/>
                <a:ea typeface="Ayuthaya" pitchFamily="2" charset="-34"/>
                <a:cs typeface="Ayuthaya" pitchFamily="2" charset="-34"/>
              </a:rPr>
              <a:t>Beer</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often seen as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less</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healthy</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than</a:t>
            </a:r>
            <a:r>
              <a:rPr lang="zh-CN" altLang="en-US" sz="1100" dirty="0">
                <a:latin typeface="Ayuthaya" pitchFamily="2" charset="-34"/>
                <a:ea typeface="Ayuthaya" pitchFamily="2" charset="-34"/>
                <a:cs typeface="Ayuthaya" pitchFamily="2" charset="-34"/>
              </a:rPr>
              <a:t> </a:t>
            </a:r>
            <a:r>
              <a:rPr lang="en-US" altLang="zh-CN" sz="1100" dirty="0">
                <a:latin typeface="Ayuthaya" pitchFamily="2" charset="-34"/>
                <a:ea typeface="Ayuthaya" pitchFamily="2" charset="-34"/>
                <a:cs typeface="Ayuthaya" pitchFamily="2" charset="-34"/>
              </a:rPr>
              <a:t>wine</a:t>
            </a:r>
            <a:endParaRPr lang="en-CA" sz="1100" dirty="0">
              <a:latin typeface="Ayuthaya" pitchFamily="2" charset="-34"/>
              <a:ea typeface="Ayuthaya" pitchFamily="2" charset="-34"/>
              <a:cs typeface="Ayuthaya" pitchFamily="2" charset="-34"/>
            </a:endParaRPr>
          </a:p>
          <a:p>
            <a:pPr marL="171450" indent="-171450">
              <a:buFont typeface="Arial" panose="020B0604020202020204" pitchFamily="34" charset="0"/>
              <a:buChar char="•"/>
            </a:pPr>
            <a:endParaRPr lang="en-US" altLang="zh-CN" sz="1100" dirty="0">
              <a:latin typeface="Ayuthaya" pitchFamily="2" charset="-34"/>
              <a:ea typeface="Ayuthaya" pitchFamily="2" charset="-34"/>
              <a:cs typeface="Ayuthaya" pitchFamily="2" charset="-34"/>
            </a:endParaRPr>
          </a:p>
        </p:txBody>
      </p:sp>
      <p:graphicFrame>
        <p:nvGraphicFramePr>
          <p:cNvPr id="9" name="Chart 8" descr="Chart type: Line. 'Beer Industry'&#10;&#10;Description automatically generated">
            <a:extLst>
              <a:ext uri="{FF2B5EF4-FFF2-40B4-BE49-F238E27FC236}">
                <a16:creationId xmlns:a16="http://schemas.microsoft.com/office/drawing/2014/main" id="{B3DFD919-41A0-36CD-90BA-D797DB3FABD0}"/>
              </a:ext>
            </a:extLst>
          </p:cNvPr>
          <p:cNvGraphicFramePr>
            <a:graphicFrameLocks/>
          </p:cNvGraphicFramePr>
          <p:nvPr/>
        </p:nvGraphicFramePr>
        <p:xfrm>
          <a:off x="427841" y="2161357"/>
          <a:ext cx="3564884" cy="2575818"/>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2" descr="HBB logo">
            <a:extLst>
              <a:ext uri="{FF2B5EF4-FFF2-40B4-BE49-F238E27FC236}">
                <a16:creationId xmlns:a16="http://schemas.microsoft.com/office/drawing/2014/main" id="{08CF29EF-CA5B-06BB-2535-37BA808A6F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180"/>
          <a:stretch/>
        </p:blipFill>
        <p:spPr bwMode="auto">
          <a:xfrm>
            <a:off x="284113" y="6327004"/>
            <a:ext cx="391607" cy="38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195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8DFA8-6063-F9CF-00DB-EADD260937B2}"/>
              </a:ext>
            </a:extLst>
          </p:cNvPr>
          <p:cNvPicPr>
            <a:picLocks noChangeAspect="1"/>
          </p:cNvPicPr>
          <p:nvPr/>
        </p:nvPicPr>
        <p:blipFill>
          <a:blip r:embed="rId2"/>
          <a:stretch>
            <a:fillRect/>
          </a:stretch>
        </p:blipFill>
        <p:spPr>
          <a:xfrm>
            <a:off x="127297" y="1339795"/>
            <a:ext cx="1859547" cy="669837"/>
          </a:xfrm>
          <a:prstGeom prst="rect">
            <a:avLst/>
          </a:prstGeom>
        </p:spPr>
      </p:pic>
      <p:pic>
        <p:nvPicPr>
          <p:cNvPr id="8" name="Google Shape;143;g22b04e4638e_0_17">
            <a:extLst>
              <a:ext uri="{FF2B5EF4-FFF2-40B4-BE49-F238E27FC236}">
                <a16:creationId xmlns:a16="http://schemas.microsoft.com/office/drawing/2014/main" id="{F018182C-E7FB-58BA-0B18-96F83D36A456}"/>
              </a:ext>
            </a:extLst>
          </p:cNvPr>
          <p:cNvPicPr preferRelativeResize="0"/>
          <p:nvPr/>
        </p:nvPicPr>
        <p:blipFill>
          <a:blip r:embed="rId3">
            <a:alphaModFix/>
          </a:blip>
          <a:stretch>
            <a:fillRect/>
          </a:stretch>
        </p:blipFill>
        <p:spPr>
          <a:xfrm>
            <a:off x="8556560" y="3076634"/>
            <a:ext cx="479625" cy="483907"/>
          </a:xfrm>
          <a:prstGeom prst="rect">
            <a:avLst/>
          </a:prstGeom>
          <a:noFill/>
          <a:ln>
            <a:noFill/>
          </a:ln>
        </p:spPr>
      </p:pic>
      <p:pic>
        <p:nvPicPr>
          <p:cNvPr id="1026" name="Picture 2">
            <a:extLst>
              <a:ext uri="{FF2B5EF4-FFF2-40B4-BE49-F238E27FC236}">
                <a16:creationId xmlns:a16="http://schemas.microsoft.com/office/drawing/2014/main" id="{4C035BE0-164A-79D2-7871-113196077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179" y="1199236"/>
            <a:ext cx="5018285" cy="493377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9">
            <a:extLst>
              <a:ext uri="{FF2B5EF4-FFF2-40B4-BE49-F238E27FC236}">
                <a16:creationId xmlns:a16="http://schemas.microsoft.com/office/drawing/2014/main" id="{868DEBFD-C456-0D53-14F4-E945DEFAA739}"/>
              </a:ext>
            </a:extLst>
          </p:cNvPr>
          <p:cNvSpPr txBox="1">
            <a:spLocks/>
          </p:cNvSpPr>
          <p:nvPr/>
        </p:nvSpPr>
        <p:spPr>
          <a:xfrm>
            <a:off x="401444" y="1338147"/>
            <a:ext cx="5729870" cy="32112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yuthaya" pitchFamily="2" charset="-34"/>
                <a:ea typeface="Ayuthaya" pitchFamily="2" charset="-34"/>
                <a:cs typeface="Ayuthaya"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yuthaya" pitchFamily="2" charset="-34"/>
                <a:ea typeface="Ayuthaya" pitchFamily="2" charset="-34"/>
                <a:cs typeface="Ayuthaya"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yuthaya" pitchFamily="2" charset="-34"/>
                <a:ea typeface="Ayuthaya" pitchFamily="2" charset="-34"/>
                <a:cs typeface="Ayuthaya"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yuthaya" pitchFamily="2" charset="-34"/>
                <a:ea typeface="Ayuthaya" pitchFamily="2" charset="-34"/>
                <a:cs typeface="Ayuthaya"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yuthaya" pitchFamily="2" charset="-34"/>
                <a:ea typeface="Ayuthaya" pitchFamily="2" charset="-34"/>
                <a:cs typeface="Ayuthaya"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sz="2400"/>
          </a:p>
          <a:p>
            <a:endParaRPr lang="en-CA" sz="2400"/>
          </a:p>
          <a:p>
            <a:r>
              <a:rPr lang="en-CA" sz="2400" b="1"/>
              <a:t>The Home Beer Delivery Act</a:t>
            </a:r>
          </a:p>
          <a:p>
            <a:endParaRPr lang="en-CA" sz="2400"/>
          </a:p>
          <a:p>
            <a:r>
              <a:rPr lang="en-CA" sz="2000"/>
              <a:t>During the COVID-19 pandemic, Albterta relaxed its laws to allow for home delivery of alcoholic beverages </a:t>
            </a:r>
          </a:p>
          <a:p>
            <a:endParaRPr lang="en-CA" sz="2400"/>
          </a:p>
        </p:txBody>
      </p:sp>
      <p:sp>
        <p:nvSpPr>
          <p:cNvPr id="13" name="Title 2">
            <a:extLst>
              <a:ext uri="{FF2B5EF4-FFF2-40B4-BE49-F238E27FC236}">
                <a16:creationId xmlns:a16="http://schemas.microsoft.com/office/drawing/2014/main" id="{C55D3DD9-8796-799D-9F90-D4FD7B03F66A}"/>
              </a:ext>
            </a:extLst>
          </p:cNvPr>
          <p:cNvSpPr txBox="1">
            <a:spLocks/>
          </p:cNvSpPr>
          <p:nvPr/>
        </p:nvSpPr>
        <p:spPr>
          <a:xfrm>
            <a:off x="5564458" y="1"/>
            <a:ext cx="6456557" cy="114458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200" b="1" kern="1200">
                <a:solidFill>
                  <a:schemeClr val="bg1"/>
                </a:solidFill>
                <a:latin typeface="Ayuthaya" pitchFamily="2" charset="-34"/>
                <a:ea typeface="Ayuthaya" pitchFamily="2" charset="-34"/>
                <a:cs typeface="Ayuthaya" pitchFamily="2" charset="-34"/>
              </a:defRPr>
            </a:lvl1pPr>
          </a:lstStyle>
          <a:p>
            <a:r>
              <a:rPr lang="en-US" altLang="zh-CN" dirty="0"/>
              <a:t>NEW OPPORTUNITY</a:t>
            </a:r>
            <a:endParaRPr lang="fr-CA" dirty="0"/>
          </a:p>
        </p:txBody>
      </p:sp>
      <p:pic>
        <p:nvPicPr>
          <p:cNvPr id="4" name="Picture 2" descr="HBB logo">
            <a:extLst>
              <a:ext uri="{FF2B5EF4-FFF2-40B4-BE49-F238E27FC236}">
                <a16:creationId xmlns:a16="http://schemas.microsoft.com/office/drawing/2014/main" id="{CBCBA559-14A9-3E9A-E9F9-06575AC55B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4180"/>
          <a:stretch/>
        </p:blipFill>
        <p:spPr bwMode="auto">
          <a:xfrm>
            <a:off x="284113" y="6327004"/>
            <a:ext cx="391607" cy="3845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C1956E-CC3C-7E00-A3EC-39B77C43245C}"/>
              </a:ext>
            </a:extLst>
          </p:cNvPr>
          <p:cNvSpPr txBox="1"/>
          <p:nvPr/>
        </p:nvSpPr>
        <p:spPr>
          <a:xfrm>
            <a:off x="494417" y="4871874"/>
            <a:ext cx="5636897" cy="707886"/>
          </a:xfrm>
          <a:prstGeom prst="rect">
            <a:avLst/>
          </a:prstGeom>
          <a:solidFill>
            <a:srgbClr val="82CF2A"/>
          </a:solidFill>
        </p:spPr>
        <p:txBody>
          <a:bodyPr wrap="square" rtlCol="0">
            <a:spAutoFit/>
          </a:bodyPr>
          <a:lstStyle/>
          <a:p>
            <a:pPr algn="ctr"/>
            <a:r>
              <a:rPr lang="fr-CA" sz="2000"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NEW REGULATIONS SOMETIMES </a:t>
            </a:r>
            <a:br>
              <a:rPr lang="fr-CA" sz="2000"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br>
            <a:r>
              <a:rPr lang="fr-CA" sz="2000"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BRING OPPORTUNITIES</a:t>
            </a:r>
          </a:p>
        </p:txBody>
      </p:sp>
    </p:spTree>
    <p:extLst>
      <p:ext uri="{BB962C8B-B14F-4D97-AF65-F5344CB8AC3E}">
        <p14:creationId xmlns:p14="http://schemas.microsoft.com/office/powerpoint/2010/main" val="359607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75EF82-AE9D-012B-AF31-9F2D5D87DA77}"/>
              </a:ext>
            </a:extLst>
          </p:cNvPr>
          <p:cNvSpPr>
            <a:spLocks noGrp="1"/>
          </p:cNvSpPr>
          <p:nvPr>
            <p:ph idx="1"/>
          </p:nvPr>
        </p:nvSpPr>
        <p:spPr/>
        <p:txBody>
          <a:bodyPr>
            <a:normAutofit/>
          </a:bodyPr>
          <a:lstStyle/>
          <a:p>
            <a:r>
              <a:rPr lang="en-CA" sz="2400"/>
              <a:t>Covid caused a collapse in sales, but a recent financial restructuring leaves HBB in strong financial health</a:t>
            </a:r>
          </a:p>
          <a:p>
            <a:endParaRPr lang="en-CA" sz="2400"/>
          </a:p>
          <a:p>
            <a:endParaRPr lang="en-CA" sz="2400"/>
          </a:p>
          <a:p>
            <a:endParaRPr lang="en-CA" sz="2400"/>
          </a:p>
        </p:txBody>
      </p:sp>
      <p:sp>
        <p:nvSpPr>
          <p:cNvPr id="3" name="Title 2">
            <a:extLst>
              <a:ext uri="{FF2B5EF4-FFF2-40B4-BE49-F238E27FC236}">
                <a16:creationId xmlns:a16="http://schemas.microsoft.com/office/drawing/2014/main" id="{98DCF36D-2C0A-064B-C738-EFCCD30DCD36}"/>
              </a:ext>
            </a:extLst>
          </p:cNvPr>
          <p:cNvSpPr>
            <a:spLocks noGrp="1"/>
          </p:cNvSpPr>
          <p:nvPr>
            <p:ph type="title"/>
          </p:nvPr>
        </p:nvSpPr>
        <p:spPr/>
        <p:txBody>
          <a:bodyPr/>
          <a:lstStyle/>
          <a:p>
            <a:r>
              <a:rPr lang="fr-CA" dirty="0"/>
              <a:t>CHALLENGING TIME</a:t>
            </a:r>
          </a:p>
        </p:txBody>
      </p:sp>
      <p:pic>
        <p:nvPicPr>
          <p:cNvPr id="4" name="Picture 2" descr="HBB logo">
            <a:extLst>
              <a:ext uri="{FF2B5EF4-FFF2-40B4-BE49-F238E27FC236}">
                <a16:creationId xmlns:a16="http://schemas.microsoft.com/office/drawing/2014/main" id="{66454E33-8BF4-20D7-5C4A-F4DF13D0A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2155324" y="6320285"/>
            <a:ext cx="391607" cy="384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图表 8">
            <a:extLst>
              <a:ext uri="{FF2B5EF4-FFF2-40B4-BE49-F238E27FC236}">
                <a16:creationId xmlns:a16="http://schemas.microsoft.com/office/drawing/2014/main" id="{C07D1A8C-0367-8253-DFBE-397879EE2401}"/>
              </a:ext>
            </a:extLst>
          </p:cNvPr>
          <p:cNvGraphicFramePr>
            <a:graphicFrameLocks/>
          </p:cNvGraphicFramePr>
          <p:nvPr>
            <p:extLst>
              <p:ext uri="{D42A27DB-BD31-4B8C-83A1-F6EECF244321}">
                <p14:modId xmlns:p14="http://schemas.microsoft.com/office/powerpoint/2010/main" val="2798617638"/>
              </p:ext>
            </p:extLst>
          </p:nvPr>
        </p:nvGraphicFramePr>
        <p:xfrm>
          <a:off x="101599" y="2179385"/>
          <a:ext cx="4345710" cy="39787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图表 10">
            <a:extLst>
              <a:ext uri="{FF2B5EF4-FFF2-40B4-BE49-F238E27FC236}">
                <a16:creationId xmlns:a16="http://schemas.microsoft.com/office/drawing/2014/main" id="{419A527B-7608-697F-D423-D47F1690E10C}"/>
              </a:ext>
            </a:extLst>
          </p:cNvPr>
          <p:cNvGraphicFramePr>
            <a:graphicFrameLocks/>
          </p:cNvGraphicFramePr>
          <p:nvPr>
            <p:extLst>
              <p:ext uri="{D42A27DB-BD31-4B8C-83A1-F6EECF244321}">
                <p14:modId xmlns:p14="http://schemas.microsoft.com/office/powerpoint/2010/main" val="1618427268"/>
              </p:ext>
            </p:extLst>
          </p:nvPr>
        </p:nvGraphicFramePr>
        <p:xfrm>
          <a:off x="4447309" y="2179385"/>
          <a:ext cx="4563777" cy="3997578"/>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mc:Choice xmlns:cx1="http://schemas.microsoft.com/office/drawing/2015/9/8/chartex" Requires="cx1">
          <p:graphicFrame>
            <p:nvGraphicFramePr>
              <p:cNvPr id="17" name="图表 16">
                <a:extLst>
                  <a:ext uri="{FF2B5EF4-FFF2-40B4-BE49-F238E27FC236}">
                    <a16:creationId xmlns:a16="http://schemas.microsoft.com/office/drawing/2014/main" id="{9F85115F-81AC-57C7-667A-3A922D7BA1AF}"/>
                  </a:ext>
                </a:extLst>
              </p:cNvPr>
              <p:cNvGraphicFramePr/>
              <p:nvPr>
                <p:extLst>
                  <p:ext uri="{D42A27DB-BD31-4B8C-83A1-F6EECF244321}">
                    <p14:modId xmlns:p14="http://schemas.microsoft.com/office/powerpoint/2010/main" val="1568293813"/>
                  </p:ext>
                </p:extLst>
              </p:nvPr>
            </p:nvGraphicFramePr>
            <p:xfrm>
              <a:off x="9052666" y="2179385"/>
              <a:ext cx="3139334" cy="3997578"/>
            </p:xfrm>
            <a:graphic>
              <a:graphicData uri="http://schemas.microsoft.com/office/drawing/2014/chartex">
                <cx:chart xmlns:cx="http://schemas.microsoft.com/office/drawing/2014/chartex" xmlns:r="http://schemas.openxmlformats.org/officeDocument/2006/relationships" r:id="rId6"/>
              </a:graphicData>
            </a:graphic>
          </p:graphicFrame>
        </mc:Choice>
        <mc:Fallback>
          <p:pic>
            <p:nvPicPr>
              <p:cNvPr id="17" name="图表 16">
                <a:extLst>
                  <a:ext uri="{FF2B5EF4-FFF2-40B4-BE49-F238E27FC236}">
                    <a16:creationId xmlns:a16="http://schemas.microsoft.com/office/drawing/2014/main" id="{9F85115F-81AC-57C7-667A-3A922D7BA1AF}"/>
                  </a:ext>
                </a:extLst>
              </p:cNvPr>
              <p:cNvPicPr>
                <a:picLocks noGrp="1" noRot="1" noChangeAspect="1" noMove="1" noResize="1" noEditPoints="1" noAdjustHandles="1" noChangeArrowheads="1" noChangeShapeType="1"/>
              </p:cNvPicPr>
              <p:nvPr/>
            </p:nvPicPr>
            <p:blipFill>
              <a:blip r:embed="rId7"/>
              <a:stretch>
                <a:fillRect/>
              </a:stretch>
            </p:blipFill>
            <p:spPr>
              <a:xfrm>
                <a:off x="9052666" y="2179385"/>
                <a:ext cx="3139334" cy="3997578"/>
              </a:xfrm>
              <a:prstGeom prst="rect">
                <a:avLst/>
              </a:prstGeom>
            </p:spPr>
          </p:pic>
        </mc:Fallback>
      </mc:AlternateContent>
      <p:pic>
        <p:nvPicPr>
          <p:cNvPr id="5" name="Picture 4" descr="A green logo with black text&#10;&#10;Description automatically generated with low confidence">
            <a:extLst>
              <a:ext uri="{FF2B5EF4-FFF2-40B4-BE49-F238E27FC236}">
                <a16:creationId xmlns:a16="http://schemas.microsoft.com/office/drawing/2014/main" id="{3DEE180D-DD71-C8F6-8DEC-7BD9575FE8B1}"/>
              </a:ext>
            </a:extLst>
          </p:cNvPr>
          <p:cNvPicPr>
            <a:picLocks noChangeAspect="1"/>
          </p:cNvPicPr>
          <p:nvPr/>
        </p:nvPicPr>
        <p:blipFill rotWithShape="1">
          <a:blip r:embed="rId8"/>
          <a:srcRect t="1" r="98253" b="52642"/>
          <a:stretch/>
        </p:blipFill>
        <p:spPr>
          <a:xfrm flipV="1">
            <a:off x="731596" y="6508805"/>
            <a:ext cx="1276544" cy="45719"/>
          </a:xfrm>
          <a:prstGeom prst="rect">
            <a:avLst/>
          </a:prstGeom>
        </p:spPr>
      </p:pic>
    </p:spTree>
    <p:extLst>
      <p:ext uri="{BB962C8B-B14F-4D97-AF65-F5344CB8AC3E}">
        <p14:creationId xmlns:p14="http://schemas.microsoft.com/office/powerpoint/2010/main" val="222377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4E9DC-6DC9-7E46-688B-324C7CF52AEE}"/>
              </a:ext>
            </a:extLst>
          </p:cNvPr>
          <p:cNvSpPr>
            <a:spLocks noGrp="1"/>
          </p:cNvSpPr>
          <p:nvPr>
            <p:ph idx="1"/>
          </p:nvPr>
        </p:nvSpPr>
        <p:spPr>
          <a:xfrm>
            <a:off x="6880860" y="2763188"/>
            <a:ext cx="5107321" cy="1701270"/>
          </a:xfrm>
        </p:spPr>
        <p:txBody>
          <a:bodyPr anchor="ctr">
            <a:normAutofit/>
          </a:bodyPr>
          <a:lstStyle/>
          <a:p>
            <a:pPr algn="ctr"/>
            <a:r>
              <a:rPr lang="en-CA" sz="2000" dirty="0"/>
              <a:t>The increasing competition and the Covid-related uncertainty are compelling HBB to explore new alternative avenues for expanding sales.</a:t>
            </a:r>
          </a:p>
        </p:txBody>
      </p:sp>
      <p:sp>
        <p:nvSpPr>
          <p:cNvPr id="3" name="Title 2">
            <a:extLst>
              <a:ext uri="{FF2B5EF4-FFF2-40B4-BE49-F238E27FC236}">
                <a16:creationId xmlns:a16="http://schemas.microsoft.com/office/drawing/2014/main" id="{B6F42E28-8101-9324-C57B-C9BC5EE5991D}"/>
              </a:ext>
            </a:extLst>
          </p:cNvPr>
          <p:cNvSpPr>
            <a:spLocks noGrp="1"/>
          </p:cNvSpPr>
          <p:nvPr>
            <p:ph type="title"/>
          </p:nvPr>
        </p:nvSpPr>
        <p:spPr/>
        <p:txBody>
          <a:bodyPr/>
          <a:lstStyle/>
          <a:p>
            <a:r>
              <a:rPr lang="fr-CA" dirty="0"/>
              <a:t>PROBLEM IDENTIFICATION</a:t>
            </a:r>
          </a:p>
        </p:txBody>
      </p:sp>
      <p:pic>
        <p:nvPicPr>
          <p:cNvPr id="4" name="Picture 3" descr="A green logo with black text&#10;&#10;Description automatically generated with low confidence">
            <a:extLst>
              <a:ext uri="{FF2B5EF4-FFF2-40B4-BE49-F238E27FC236}">
                <a16:creationId xmlns:a16="http://schemas.microsoft.com/office/drawing/2014/main" id="{DB3CB42A-ED31-9E3E-6968-A04C28BC1F69}"/>
              </a:ext>
            </a:extLst>
          </p:cNvPr>
          <p:cNvPicPr>
            <a:picLocks noChangeAspect="1"/>
          </p:cNvPicPr>
          <p:nvPr/>
        </p:nvPicPr>
        <p:blipFill rotWithShape="1">
          <a:blip r:embed="rId2"/>
          <a:srcRect t="1" r="98253" b="52642"/>
          <a:stretch/>
        </p:blipFill>
        <p:spPr>
          <a:xfrm flipV="1">
            <a:off x="2632375" y="6514502"/>
            <a:ext cx="1276544" cy="45719"/>
          </a:xfrm>
          <a:prstGeom prst="rect">
            <a:avLst/>
          </a:prstGeom>
        </p:spPr>
      </p:pic>
      <p:pic>
        <p:nvPicPr>
          <p:cNvPr id="5" name="Picture 2" descr="HBB logo">
            <a:extLst>
              <a:ext uri="{FF2B5EF4-FFF2-40B4-BE49-F238E27FC236}">
                <a16:creationId xmlns:a16="http://schemas.microsoft.com/office/drawing/2014/main" id="{794D9B87-EF81-D445-8079-909C8ED69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4038505" y="6307456"/>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2D702355-0E36-87C4-B86E-04A25E40876A}"/>
              </a:ext>
            </a:extLst>
          </p:cNvPr>
          <p:cNvPicPr>
            <a:picLocks noChangeAspect="1"/>
          </p:cNvPicPr>
          <p:nvPr/>
        </p:nvPicPr>
        <p:blipFill rotWithShape="1">
          <a:blip r:embed="rId2"/>
          <a:srcRect t="1" r="98253" b="52642"/>
          <a:stretch/>
        </p:blipFill>
        <p:spPr>
          <a:xfrm flipV="1">
            <a:off x="731596" y="6508805"/>
            <a:ext cx="1276544" cy="45719"/>
          </a:xfrm>
          <a:prstGeom prst="rect">
            <a:avLst/>
          </a:prstGeom>
        </p:spPr>
      </p:pic>
      <p:sp>
        <p:nvSpPr>
          <p:cNvPr id="16" name="Rectangle 15">
            <a:extLst>
              <a:ext uri="{FF2B5EF4-FFF2-40B4-BE49-F238E27FC236}">
                <a16:creationId xmlns:a16="http://schemas.microsoft.com/office/drawing/2014/main" id="{1E20BE94-8E70-C0FB-5CC3-7577AA75F186}"/>
              </a:ext>
            </a:extLst>
          </p:cNvPr>
          <p:cNvSpPr/>
          <p:nvPr/>
        </p:nvSpPr>
        <p:spPr>
          <a:xfrm>
            <a:off x="232410" y="2652299"/>
            <a:ext cx="4354830" cy="8572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 name="TextBox 10">
            <a:extLst>
              <a:ext uri="{FF2B5EF4-FFF2-40B4-BE49-F238E27FC236}">
                <a16:creationId xmlns:a16="http://schemas.microsoft.com/office/drawing/2014/main" id="{75589509-FFEC-CA92-6447-8CE1A9138223}"/>
              </a:ext>
            </a:extLst>
          </p:cNvPr>
          <p:cNvSpPr txBox="1"/>
          <p:nvPr/>
        </p:nvSpPr>
        <p:spPr>
          <a:xfrm>
            <a:off x="1133313" y="2819314"/>
            <a:ext cx="3249758" cy="523220"/>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SATURATION OF THE SHELF SPACE IN STORE</a:t>
            </a:r>
          </a:p>
        </p:txBody>
      </p:sp>
      <p:sp>
        <p:nvSpPr>
          <p:cNvPr id="15" name="Rectangle 14">
            <a:extLst>
              <a:ext uri="{FF2B5EF4-FFF2-40B4-BE49-F238E27FC236}">
                <a16:creationId xmlns:a16="http://schemas.microsoft.com/office/drawing/2014/main" id="{B6D06F53-3288-E348-EC71-4BAA75A06E32}"/>
              </a:ext>
            </a:extLst>
          </p:cNvPr>
          <p:cNvSpPr/>
          <p:nvPr/>
        </p:nvSpPr>
        <p:spPr>
          <a:xfrm>
            <a:off x="891540" y="1583018"/>
            <a:ext cx="4354830" cy="8572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a:extLst>
              <a:ext uri="{FF2B5EF4-FFF2-40B4-BE49-F238E27FC236}">
                <a16:creationId xmlns:a16="http://schemas.microsoft.com/office/drawing/2014/main" id="{5ED174B4-7C2B-7965-789C-A79A53EC366A}"/>
              </a:ext>
            </a:extLst>
          </p:cNvPr>
          <p:cNvSpPr/>
          <p:nvPr/>
        </p:nvSpPr>
        <p:spPr>
          <a:xfrm>
            <a:off x="232410" y="3721580"/>
            <a:ext cx="4354830" cy="8572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TextBox 11">
            <a:extLst>
              <a:ext uri="{FF2B5EF4-FFF2-40B4-BE49-F238E27FC236}">
                <a16:creationId xmlns:a16="http://schemas.microsoft.com/office/drawing/2014/main" id="{2F561238-61EC-B1CA-5E6D-0F6516CFEF72}"/>
              </a:ext>
            </a:extLst>
          </p:cNvPr>
          <p:cNvSpPr txBox="1"/>
          <p:nvPr/>
        </p:nvSpPr>
        <p:spPr>
          <a:xfrm>
            <a:off x="1838498" y="1747472"/>
            <a:ext cx="3249758" cy="523220"/>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INTENSE RIVALRY FOR TAP LINES IN BARS</a:t>
            </a:r>
          </a:p>
        </p:txBody>
      </p:sp>
      <p:sp>
        <p:nvSpPr>
          <p:cNvPr id="18" name="Rectangle 17">
            <a:extLst>
              <a:ext uri="{FF2B5EF4-FFF2-40B4-BE49-F238E27FC236}">
                <a16:creationId xmlns:a16="http://schemas.microsoft.com/office/drawing/2014/main" id="{ACCC40EA-AA66-317A-CB4E-02D47E75F259}"/>
              </a:ext>
            </a:extLst>
          </p:cNvPr>
          <p:cNvSpPr/>
          <p:nvPr/>
        </p:nvSpPr>
        <p:spPr>
          <a:xfrm>
            <a:off x="891540" y="4790861"/>
            <a:ext cx="4354830" cy="8572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TextBox 12">
            <a:extLst>
              <a:ext uri="{FF2B5EF4-FFF2-40B4-BE49-F238E27FC236}">
                <a16:creationId xmlns:a16="http://schemas.microsoft.com/office/drawing/2014/main" id="{8C2F786A-035E-D22D-896C-52D169DC2D1A}"/>
              </a:ext>
            </a:extLst>
          </p:cNvPr>
          <p:cNvSpPr txBox="1"/>
          <p:nvPr/>
        </p:nvSpPr>
        <p:spPr>
          <a:xfrm>
            <a:off x="1127791" y="3891155"/>
            <a:ext cx="3249758" cy="523220"/>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LOSS OF OVER HALF THE SALES DUE TO COVID</a:t>
            </a:r>
          </a:p>
        </p:txBody>
      </p:sp>
      <p:sp>
        <p:nvSpPr>
          <p:cNvPr id="14" name="TextBox 13">
            <a:extLst>
              <a:ext uri="{FF2B5EF4-FFF2-40B4-BE49-F238E27FC236}">
                <a16:creationId xmlns:a16="http://schemas.microsoft.com/office/drawing/2014/main" id="{5B205D83-EC96-F6DB-6753-41BFB3C66109}"/>
              </a:ext>
            </a:extLst>
          </p:cNvPr>
          <p:cNvSpPr txBox="1"/>
          <p:nvPr/>
        </p:nvSpPr>
        <p:spPr>
          <a:xfrm>
            <a:off x="1838498" y="4962997"/>
            <a:ext cx="3249758" cy="523220"/>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THREAT OF ANOTHER PAINFUL LOCKDOWN</a:t>
            </a:r>
          </a:p>
        </p:txBody>
      </p:sp>
      <p:pic>
        <p:nvPicPr>
          <p:cNvPr id="20" name="Picture 19" descr="A picture containing black, darkness&#10;&#10;Description automatically generated">
            <a:extLst>
              <a:ext uri="{FF2B5EF4-FFF2-40B4-BE49-F238E27FC236}">
                <a16:creationId xmlns:a16="http://schemas.microsoft.com/office/drawing/2014/main" id="{EED8986E-0EEA-75F4-AA51-2898196AA488}"/>
              </a:ext>
            </a:extLst>
          </p:cNvPr>
          <p:cNvPicPr>
            <a:picLocks noChangeAspect="1"/>
          </p:cNvPicPr>
          <p:nvPr/>
        </p:nvPicPr>
        <p:blipFill>
          <a:blip r:embed="rId4"/>
          <a:stretch>
            <a:fillRect/>
          </a:stretch>
        </p:blipFill>
        <p:spPr>
          <a:xfrm>
            <a:off x="1043138" y="1690459"/>
            <a:ext cx="637245" cy="637245"/>
          </a:xfrm>
          <a:prstGeom prst="rect">
            <a:avLst/>
          </a:prstGeom>
        </p:spPr>
      </p:pic>
      <p:pic>
        <p:nvPicPr>
          <p:cNvPr id="24" name="Picture 23" descr="A picture containing black, darkness&#10;&#10;Description automatically generated">
            <a:extLst>
              <a:ext uri="{FF2B5EF4-FFF2-40B4-BE49-F238E27FC236}">
                <a16:creationId xmlns:a16="http://schemas.microsoft.com/office/drawing/2014/main" id="{980D2A8C-AF97-BA0A-F06A-6FAD6212369D}"/>
              </a:ext>
            </a:extLst>
          </p:cNvPr>
          <p:cNvPicPr>
            <a:picLocks noChangeAspect="1"/>
          </p:cNvPicPr>
          <p:nvPr/>
        </p:nvPicPr>
        <p:blipFill>
          <a:blip r:embed="rId5"/>
          <a:stretch>
            <a:fillRect/>
          </a:stretch>
        </p:blipFill>
        <p:spPr>
          <a:xfrm>
            <a:off x="1043139" y="4900863"/>
            <a:ext cx="637245" cy="637245"/>
          </a:xfrm>
          <a:prstGeom prst="rect">
            <a:avLst/>
          </a:prstGeom>
        </p:spPr>
      </p:pic>
      <p:pic>
        <p:nvPicPr>
          <p:cNvPr id="26" name="Picture 25" descr="A picture containing black, darkness&#10;&#10;Description automatically generated">
            <a:extLst>
              <a:ext uri="{FF2B5EF4-FFF2-40B4-BE49-F238E27FC236}">
                <a16:creationId xmlns:a16="http://schemas.microsoft.com/office/drawing/2014/main" id="{A548877F-DFCE-53B8-636B-C15E340939E5}"/>
              </a:ext>
            </a:extLst>
          </p:cNvPr>
          <p:cNvPicPr>
            <a:picLocks noChangeAspect="1"/>
          </p:cNvPicPr>
          <p:nvPr/>
        </p:nvPicPr>
        <p:blipFill>
          <a:blip r:embed="rId6"/>
          <a:stretch>
            <a:fillRect/>
          </a:stretch>
        </p:blipFill>
        <p:spPr>
          <a:xfrm>
            <a:off x="351465" y="3812893"/>
            <a:ext cx="637245" cy="637245"/>
          </a:xfrm>
          <a:prstGeom prst="rect">
            <a:avLst/>
          </a:prstGeom>
        </p:spPr>
      </p:pic>
      <p:pic>
        <p:nvPicPr>
          <p:cNvPr id="28" name="Picture 27" descr="A picture containing black, darkness&#10;&#10;Description automatically generated">
            <a:extLst>
              <a:ext uri="{FF2B5EF4-FFF2-40B4-BE49-F238E27FC236}">
                <a16:creationId xmlns:a16="http://schemas.microsoft.com/office/drawing/2014/main" id="{AA81030D-3FBF-C094-696D-845BAC97564E}"/>
              </a:ext>
            </a:extLst>
          </p:cNvPr>
          <p:cNvPicPr>
            <a:picLocks noChangeAspect="1"/>
          </p:cNvPicPr>
          <p:nvPr/>
        </p:nvPicPr>
        <p:blipFill>
          <a:blip r:embed="rId7"/>
          <a:stretch>
            <a:fillRect/>
          </a:stretch>
        </p:blipFill>
        <p:spPr>
          <a:xfrm>
            <a:off x="351465" y="2791800"/>
            <a:ext cx="637200" cy="637200"/>
          </a:xfrm>
          <a:prstGeom prst="rect">
            <a:avLst/>
          </a:prstGeom>
        </p:spPr>
      </p:pic>
      <p:sp>
        <p:nvSpPr>
          <p:cNvPr id="29" name="Arc 28">
            <a:extLst>
              <a:ext uri="{FF2B5EF4-FFF2-40B4-BE49-F238E27FC236}">
                <a16:creationId xmlns:a16="http://schemas.microsoft.com/office/drawing/2014/main" id="{88DCDB7E-209E-AFE8-6441-8BDD57A5B94A}"/>
              </a:ext>
            </a:extLst>
          </p:cNvPr>
          <p:cNvSpPr/>
          <p:nvPr/>
        </p:nvSpPr>
        <p:spPr>
          <a:xfrm rot="10800000">
            <a:off x="6650215" y="2296282"/>
            <a:ext cx="807824" cy="2638565"/>
          </a:xfrm>
          <a:prstGeom prst="arc">
            <a:avLst>
              <a:gd name="adj1" fmla="val 16200000"/>
              <a:gd name="adj2" fmla="val 5381047"/>
            </a:avLst>
          </a:prstGeom>
          <a:ln w="38100">
            <a:solidFill>
              <a:srgbClr val="82CF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31" name="Straight Arrow Connector 30">
            <a:extLst>
              <a:ext uri="{FF2B5EF4-FFF2-40B4-BE49-F238E27FC236}">
                <a16:creationId xmlns:a16="http://schemas.microsoft.com/office/drawing/2014/main" id="{E94E5571-124F-1B7C-A4BA-7C65788450DF}"/>
              </a:ext>
            </a:extLst>
          </p:cNvPr>
          <p:cNvCxnSpPr>
            <a:stCxn id="15" idx="3"/>
          </p:cNvCxnSpPr>
          <p:nvPr/>
        </p:nvCxnSpPr>
        <p:spPr>
          <a:xfrm>
            <a:off x="5246370" y="2011643"/>
            <a:ext cx="1403844" cy="640656"/>
          </a:xfrm>
          <a:prstGeom prst="straightConnector1">
            <a:avLst/>
          </a:prstGeom>
          <a:ln>
            <a:solidFill>
              <a:srgbClr val="82CF2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3D7C16-BDB1-C18E-0A85-AB933A666806}"/>
              </a:ext>
            </a:extLst>
          </p:cNvPr>
          <p:cNvCxnSpPr>
            <a:cxnSpLocks/>
          </p:cNvCxnSpPr>
          <p:nvPr/>
        </p:nvCxnSpPr>
        <p:spPr>
          <a:xfrm flipV="1">
            <a:off x="5246370" y="4578830"/>
            <a:ext cx="1403844" cy="638950"/>
          </a:xfrm>
          <a:prstGeom prst="straightConnector1">
            <a:avLst/>
          </a:prstGeom>
          <a:ln>
            <a:solidFill>
              <a:srgbClr val="82CF2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9CD468-1CED-11EB-ACE7-61837374018D}"/>
              </a:ext>
            </a:extLst>
          </p:cNvPr>
          <p:cNvCxnSpPr>
            <a:cxnSpLocks/>
          </p:cNvCxnSpPr>
          <p:nvPr/>
        </p:nvCxnSpPr>
        <p:spPr>
          <a:xfrm>
            <a:off x="4587240" y="3080924"/>
            <a:ext cx="1858805" cy="226398"/>
          </a:xfrm>
          <a:prstGeom prst="straightConnector1">
            <a:avLst/>
          </a:prstGeom>
          <a:ln>
            <a:solidFill>
              <a:srgbClr val="82CF2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A3C943-8C53-3F8A-AC67-240E93049ED2}"/>
              </a:ext>
            </a:extLst>
          </p:cNvPr>
          <p:cNvCxnSpPr>
            <a:cxnSpLocks/>
          </p:cNvCxnSpPr>
          <p:nvPr/>
        </p:nvCxnSpPr>
        <p:spPr>
          <a:xfrm flipV="1">
            <a:off x="4608195" y="3891155"/>
            <a:ext cx="1837850" cy="257344"/>
          </a:xfrm>
          <a:prstGeom prst="straightConnector1">
            <a:avLst/>
          </a:prstGeom>
          <a:ln>
            <a:solidFill>
              <a:srgbClr val="82CF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C0B168-A869-4A88-47CF-D83C7CCE818B}"/>
              </a:ext>
            </a:extLst>
          </p:cNvPr>
          <p:cNvSpPr>
            <a:spLocks noGrp="1"/>
          </p:cNvSpPr>
          <p:nvPr>
            <p:ph type="title"/>
          </p:nvPr>
        </p:nvSpPr>
        <p:spPr/>
        <p:txBody>
          <a:bodyPr/>
          <a:lstStyle/>
          <a:p>
            <a:r>
              <a:rPr lang="en-CA" dirty="0"/>
              <a:t>ALTERNATIVE SOLUTIONS</a:t>
            </a:r>
          </a:p>
        </p:txBody>
      </p:sp>
      <p:pic>
        <p:nvPicPr>
          <p:cNvPr id="4" name="Picture 3" descr="A green logo with black text&#10;&#10;Description automatically generated with low confidence">
            <a:extLst>
              <a:ext uri="{FF2B5EF4-FFF2-40B4-BE49-F238E27FC236}">
                <a16:creationId xmlns:a16="http://schemas.microsoft.com/office/drawing/2014/main" id="{B6F4C251-9BEB-BCD9-7501-08FCC48497EB}"/>
              </a:ext>
            </a:extLst>
          </p:cNvPr>
          <p:cNvPicPr>
            <a:picLocks noChangeAspect="1"/>
          </p:cNvPicPr>
          <p:nvPr/>
        </p:nvPicPr>
        <p:blipFill rotWithShape="1">
          <a:blip r:embed="rId2"/>
          <a:srcRect t="1" r="98253" b="52642"/>
          <a:stretch/>
        </p:blipFill>
        <p:spPr>
          <a:xfrm flipV="1">
            <a:off x="2632375" y="6514502"/>
            <a:ext cx="1276544" cy="45719"/>
          </a:xfrm>
          <a:prstGeom prst="rect">
            <a:avLst/>
          </a:prstGeom>
        </p:spPr>
      </p:pic>
      <p:pic>
        <p:nvPicPr>
          <p:cNvPr id="5" name="Picture 2" descr="HBB logo">
            <a:extLst>
              <a:ext uri="{FF2B5EF4-FFF2-40B4-BE49-F238E27FC236}">
                <a16:creationId xmlns:a16="http://schemas.microsoft.com/office/drawing/2014/main" id="{EA4A5DF2-B588-B282-4821-1FB9549FE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5864884" y="6307456"/>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BDA9EC91-BF23-A4BC-F69B-53DF9F8CC223}"/>
              </a:ext>
            </a:extLst>
          </p:cNvPr>
          <p:cNvPicPr>
            <a:picLocks noChangeAspect="1"/>
          </p:cNvPicPr>
          <p:nvPr/>
        </p:nvPicPr>
        <p:blipFill rotWithShape="1">
          <a:blip r:embed="rId2"/>
          <a:srcRect t="1" r="98253" b="52642"/>
          <a:stretch/>
        </p:blipFill>
        <p:spPr>
          <a:xfrm flipV="1">
            <a:off x="747362" y="6508805"/>
            <a:ext cx="1276544" cy="45719"/>
          </a:xfrm>
          <a:prstGeom prst="rect">
            <a:avLst/>
          </a:prstGeom>
        </p:spPr>
      </p:pic>
      <p:pic>
        <p:nvPicPr>
          <p:cNvPr id="7" name="Picture 6" descr="A green logo with black text&#10;&#10;Description automatically generated with low confidence">
            <a:extLst>
              <a:ext uri="{FF2B5EF4-FFF2-40B4-BE49-F238E27FC236}">
                <a16:creationId xmlns:a16="http://schemas.microsoft.com/office/drawing/2014/main" id="{6F3F6D77-BA42-1B6A-FFD4-F7838A1BECE8}"/>
              </a:ext>
            </a:extLst>
          </p:cNvPr>
          <p:cNvPicPr>
            <a:picLocks noChangeAspect="1"/>
          </p:cNvPicPr>
          <p:nvPr/>
        </p:nvPicPr>
        <p:blipFill rotWithShape="1">
          <a:blip r:embed="rId2"/>
          <a:srcRect t="1" r="98253" b="52642"/>
          <a:stretch/>
        </p:blipFill>
        <p:spPr>
          <a:xfrm flipV="1">
            <a:off x="4533154" y="6514501"/>
            <a:ext cx="1276544" cy="45719"/>
          </a:xfrm>
          <a:prstGeom prst="rect">
            <a:avLst/>
          </a:prstGeom>
        </p:spPr>
      </p:pic>
      <p:cxnSp>
        <p:nvCxnSpPr>
          <p:cNvPr id="8" name="Straight Arrow Connector 7">
            <a:extLst>
              <a:ext uri="{FF2B5EF4-FFF2-40B4-BE49-F238E27FC236}">
                <a16:creationId xmlns:a16="http://schemas.microsoft.com/office/drawing/2014/main" id="{68B9131B-C82D-275E-6898-425D0D608A39}"/>
              </a:ext>
            </a:extLst>
          </p:cNvPr>
          <p:cNvCxnSpPr>
            <a:cxnSpLocks/>
          </p:cNvCxnSpPr>
          <p:nvPr/>
        </p:nvCxnSpPr>
        <p:spPr>
          <a:xfrm>
            <a:off x="459074" y="5542845"/>
            <a:ext cx="5636926" cy="0"/>
          </a:xfrm>
          <a:prstGeom prst="straightConnector1">
            <a:avLst/>
          </a:prstGeom>
          <a:ln w="76200">
            <a:solidFill>
              <a:srgbClr val="82CF2A"/>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B488E5-B2CC-4C55-CD57-A4C2A64A3A6E}"/>
              </a:ext>
            </a:extLst>
          </p:cNvPr>
          <p:cNvCxnSpPr>
            <a:cxnSpLocks/>
          </p:cNvCxnSpPr>
          <p:nvPr/>
        </p:nvCxnSpPr>
        <p:spPr>
          <a:xfrm flipV="1">
            <a:off x="459074" y="1429587"/>
            <a:ext cx="0" cy="4148253"/>
          </a:xfrm>
          <a:prstGeom prst="straightConnector1">
            <a:avLst/>
          </a:prstGeom>
          <a:ln w="76200">
            <a:solidFill>
              <a:srgbClr val="82CF2A"/>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CC9985-6070-11DB-CB35-DA90E2A07692}"/>
              </a:ext>
            </a:extLst>
          </p:cNvPr>
          <p:cNvSpPr txBox="1"/>
          <p:nvPr/>
        </p:nvSpPr>
        <p:spPr>
          <a:xfrm>
            <a:off x="2406756" y="5613717"/>
            <a:ext cx="2423160" cy="338554"/>
          </a:xfrm>
          <a:prstGeom prst="rect">
            <a:avLst/>
          </a:prstGeom>
          <a:noFill/>
        </p:spPr>
        <p:txBody>
          <a:bodyPr wrap="square" rtlCol="0">
            <a:spAutoFit/>
          </a:bodyPr>
          <a:lstStyle/>
          <a:p>
            <a:pPr algn="ctr"/>
            <a:r>
              <a:rPr lang="en-CA" sz="1600" b="1" dirty="0">
                <a:solidFill>
                  <a:schemeClr val="tx1">
                    <a:lumMod val="50000"/>
                    <a:lumOff val="50000"/>
                  </a:schemeClr>
                </a:solidFill>
                <a:latin typeface="Ayuthaya" pitchFamily="2" charset="-34"/>
                <a:ea typeface="Ayuthaya" pitchFamily="2" charset="-34"/>
                <a:cs typeface="Ayuthaya" pitchFamily="2" charset="-34"/>
              </a:rPr>
              <a:t>EFFORT</a:t>
            </a:r>
          </a:p>
        </p:txBody>
      </p:sp>
      <p:sp>
        <p:nvSpPr>
          <p:cNvPr id="11" name="TextBox 10">
            <a:extLst>
              <a:ext uri="{FF2B5EF4-FFF2-40B4-BE49-F238E27FC236}">
                <a16:creationId xmlns:a16="http://schemas.microsoft.com/office/drawing/2014/main" id="{1C1679DC-2701-140E-D982-024E2693E1EA}"/>
              </a:ext>
            </a:extLst>
          </p:cNvPr>
          <p:cNvSpPr txBox="1"/>
          <p:nvPr/>
        </p:nvSpPr>
        <p:spPr>
          <a:xfrm rot="16200000">
            <a:off x="-971428" y="3334436"/>
            <a:ext cx="2423160" cy="338554"/>
          </a:xfrm>
          <a:prstGeom prst="rect">
            <a:avLst/>
          </a:prstGeom>
          <a:noFill/>
        </p:spPr>
        <p:txBody>
          <a:bodyPr wrap="square" rtlCol="0">
            <a:spAutoFit/>
          </a:bodyPr>
          <a:lstStyle/>
          <a:p>
            <a:pPr algn="ctr"/>
            <a:r>
              <a:rPr lang="en-CA" sz="1600" b="1" dirty="0">
                <a:solidFill>
                  <a:schemeClr val="tx1">
                    <a:lumMod val="50000"/>
                    <a:lumOff val="50000"/>
                  </a:schemeClr>
                </a:solidFill>
                <a:latin typeface="Ayuthaya" pitchFamily="2" charset="-34"/>
                <a:ea typeface="Ayuthaya" pitchFamily="2" charset="-34"/>
                <a:cs typeface="Ayuthaya" pitchFamily="2" charset="-34"/>
              </a:rPr>
              <a:t>IMPACT ON SALES</a:t>
            </a:r>
          </a:p>
        </p:txBody>
      </p:sp>
      <p:sp>
        <p:nvSpPr>
          <p:cNvPr id="17" name="Oval 16">
            <a:extLst>
              <a:ext uri="{FF2B5EF4-FFF2-40B4-BE49-F238E27FC236}">
                <a16:creationId xmlns:a16="http://schemas.microsoft.com/office/drawing/2014/main" id="{E0D7E42B-4210-556E-1EA0-4D1FEB8DEE3C}"/>
              </a:ext>
            </a:extLst>
          </p:cNvPr>
          <p:cNvSpPr/>
          <p:nvPr/>
        </p:nvSpPr>
        <p:spPr>
          <a:xfrm>
            <a:off x="3504595" y="3508987"/>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Develop Cold-Brew Coffee</a:t>
            </a:r>
          </a:p>
        </p:txBody>
      </p:sp>
      <p:sp>
        <p:nvSpPr>
          <p:cNvPr id="19" name="Oval 18">
            <a:extLst>
              <a:ext uri="{FF2B5EF4-FFF2-40B4-BE49-F238E27FC236}">
                <a16:creationId xmlns:a16="http://schemas.microsoft.com/office/drawing/2014/main" id="{995D4C83-36E8-3EDD-8769-491C47EC541F}"/>
              </a:ext>
            </a:extLst>
          </p:cNvPr>
          <p:cNvSpPr/>
          <p:nvPr/>
        </p:nvSpPr>
        <p:spPr>
          <a:xfrm>
            <a:off x="4301172" y="4534411"/>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Export to Other </a:t>
            </a:r>
            <a:r>
              <a:rPr lang="en-CA" sz="115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Provinces</a:t>
            </a:r>
          </a:p>
        </p:txBody>
      </p:sp>
      <p:sp>
        <p:nvSpPr>
          <p:cNvPr id="21" name="Oval 20">
            <a:extLst>
              <a:ext uri="{FF2B5EF4-FFF2-40B4-BE49-F238E27FC236}">
                <a16:creationId xmlns:a16="http://schemas.microsoft.com/office/drawing/2014/main" id="{62E32F67-2C33-F956-1836-7EA2C194D0E7}"/>
              </a:ext>
            </a:extLst>
          </p:cNvPr>
          <p:cNvSpPr/>
          <p:nvPr/>
        </p:nvSpPr>
        <p:spPr>
          <a:xfrm>
            <a:off x="4242073" y="2607792"/>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Develop New Line of Craft Soda</a:t>
            </a:r>
          </a:p>
        </p:txBody>
      </p:sp>
      <p:sp>
        <p:nvSpPr>
          <p:cNvPr id="22" name="Oval 21">
            <a:extLst>
              <a:ext uri="{FF2B5EF4-FFF2-40B4-BE49-F238E27FC236}">
                <a16:creationId xmlns:a16="http://schemas.microsoft.com/office/drawing/2014/main" id="{C5E518CF-7E11-E1F1-0380-0E37248B857E}"/>
              </a:ext>
            </a:extLst>
          </p:cNvPr>
          <p:cNvSpPr/>
          <p:nvPr/>
        </p:nvSpPr>
        <p:spPr>
          <a:xfrm>
            <a:off x="1920347" y="3342003"/>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Expand In-House Sales Team</a:t>
            </a:r>
          </a:p>
        </p:txBody>
      </p:sp>
      <p:sp>
        <p:nvSpPr>
          <p:cNvPr id="23" name="Oval 22">
            <a:extLst>
              <a:ext uri="{FF2B5EF4-FFF2-40B4-BE49-F238E27FC236}">
                <a16:creationId xmlns:a16="http://schemas.microsoft.com/office/drawing/2014/main" id="{340AFB5A-B49D-05F6-9366-A6D064E32A6D}"/>
              </a:ext>
            </a:extLst>
          </p:cNvPr>
          <p:cNvSpPr/>
          <p:nvPr/>
        </p:nvSpPr>
        <p:spPr>
          <a:xfrm>
            <a:off x="2761383" y="2328174"/>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Brew 0% beer</a:t>
            </a:r>
          </a:p>
        </p:txBody>
      </p:sp>
      <p:sp>
        <p:nvSpPr>
          <p:cNvPr id="24" name="Oval 23">
            <a:extLst>
              <a:ext uri="{FF2B5EF4-FFF2-40B4-BE49-F238E27FC236}">
                <a16:creationId xmlns:a16="http://schemas.microsoft.com/office/drawing/2014/main" id="{00E23315-E4A2-1CBD-54E9-CB9FA9840B0E}"/>
              </a:ext>
            </a:extLst>
          </p:cNvPr>
          <p:cNvSpPr/>
          <p:nvPr/>
        </p:nvSpPr>
        <p:spPr>
          <a:xfrm>
            <a:off x="2352915" y="4313658"/>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Sub-contract manufacturing</a:t>
            </a:r>
          </a:p>
        </p:txBody>
      </p:sp>
      <p:sp>
        <p:nvSpPr>
          <p:cNvPr id="25" name="Oval 24">
            <a:extLst>
              <a:ext uri="{FF2B5EF4-FFF2-40B4-BE49-F238E27FC236}">
                <a16:creationId xmlns:a16="http://schemas.microsoft.com/office/drawing/2014/main" id="{1DBB13E1-3F17-BD8E-D248-710060DFCF0D}"/>
              </a:ext>
            </a:extLst>
          </p:cNvPr>
          <p:cNvSpPr/>
          <p:nvPr/>
        </p:nvSpPr>
        <p:spPr>
          <a:xfrm>
            <a:off x="1190075" y="1494028"/>
            <a:ext cx="1385405"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Home Delivery Model</a:t>
            </a:r>
          </a:p>
        </p:txBody>
      </p:sp>
      <p:sp>
        <p:nvSpPr>
          <p:cNvPr id="29" name="Rectangle 28">
            <a:extLst>
              <a:ext uri="{FF2B5EF4-FFF2-40B4-BE49-F238E27FC236}">
                <a16:creationId xmlns:a16="http://schemas.microsoft.com/office/drawing/2014/main" id="{958498B1-C77C-43AE-AB16-B1B4B1CDD3FC}"/>
              </a:ext>
            </a:extLst>
          </p:cNvPr>
          <p:cNvSpPr/>
          <p:nvPr/>
        </p:nvSpPr>
        <p:spPr>
          <a:xfrm>
            <a:off x="6812280" y="1190528"/>
            <a:ext cx="5006340" cy="497024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TextBox 25">
            <a:extLst>
              <a:ext uri="{FF2B5EF4-FFF2-40B4-BE49-F238E27FC236}">
                <a16:creationId xmlns:a16="http://schemas.microsoft.com/office/drawing/2014/main" id="{E32658B3-1DEA-1908-CD65-F871A6BF1456}"/>
              </a:ext>
            </a:extLst>
          </p:cNvPr>
          <p:cNvSpPr txBox="1"/>
          <p:nvPr/>
        </p:nvSpPr>
        <p:spPr>
          <a:xfrm>
            <a:off x="6998183" y="1283614"/>
            <a:ext cx="4606735" cy="738664"/>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Fierce competition isn't confined to Medicine Hat – local breweries elsewhere have the powerful advantage of proximity</a:t>
            </a:r>
          </a:p>
        </p:txBody>
      </p:sp>
      <p:sp>
        <p:nvSpPr>
          <p:cNvPr id="27" name="Oval 26">
            <a:extLst>
              <a:ext uri="{FF2B5EF4-FFF2-40B4-BE49-F238E27FC236}">
                <a16:creationId xmlns:a16="http://schemas.microsoft.com/office/drawing/2014/main" id="{02766F93-FB49-508E-ECD5-0BEA8597A789}"/>
              </a:ext>
            </a:extLst>
          </p:cNvPr>
          <p:cNvSpPr/>
          <p:nvPr/>
        </p:nvSpPr>
        <p:spPr>
          <a:xfrm>
            <a:off x="549054" y="3846380"/>
            <a:ext cx="1474851" cy="911139"/>
          </a:xfrm>
          <a:prstGeom prst="ellipse">
            <a:avLst/>
          </a:prstGeom>
          <a:solidFill>
            <a:srgbClr val="82CF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Hire </a:t>
            </a:r>
            <a:r>
              <a:rPr lang="en-CA" sz="113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Commercial</a:t>
            </a:r>
            <a:r>
              <a:rPr lang="en-CA" sz="1200" dirty="0">
                <a:ln w="0"/>
                <a:solidFill>
                  <a:schemeClr val="tx1"/>
                </a:solidFill>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 Agents</a:t>
            </a:r>
          </a:p>
        </p:txBody>
      </p:sp>
      <p:sp>
        <p:nvSpPr>
          <p:cNvPr id="2" name="TextBox 1">
            <a:extLst>
              <a:ext uri="{FF2B5EF4-FFF2-40B4-BE49-F238E27FC236}">
                <a16:creationId xmlns:a16="http://schemas.microsoft.com/office/drawing/2014/main" id="{FCFCDF2A-B308-21CE-412F-2EB1322A3CC4}"/>
              </a:ext>
            </a:extLst>
          </p:cNvPr>
          <p:cNvSpPr txBox="1"/>
          <p:nvPr/>
        </p:nvSpPr>
        <p:spPr>
          <a:xfrm>
            <a:off x="6998183" y="2159798"/>
            <a:ext cx="4606735" cy="738664"/>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The non-alcoholic drink battle is fierce, and HBB stands inexperienced amidst the giants</a:t>
            </a:r>
          </a:p>
        </p:txBody>
      </p:sp>
      <p:sp>
        <p:nvSpPr>
          <p:cNvPr id="12" name="TextBox 11">
            <a:extLst>
              <a:ext uri="{FF2B5EF4-FFF2-40B4-BE49-F238E27FC236}">
                <a16:creationId xmlns:a16="http://schemas.microsoft.com/office/drawing/2014/main" id="{75BD9C48-9D77-141C-FE7B-ACD3CFE4F54A}"/>
              </a:ext>
            </a:extLst>
          </p:cNvPr>
          <p:cNvSpPr txBox="1"/>
          <p:nvPr/>
        </p:nvSpPr>
        <p:spPr>
          <a:xfrm>
            <a:off x="6998183" y="3035982"/>
            <a:ext cx="4606735" cy="738664"/>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Contract brewing another brand fails to generate genuine long-term value and instead invites vulnerability</a:t>
            </a:r>
          </a:p>
        </p:txBody>
      </p:sp>
      <p:sp>
        <p:nvSpPr>
          <p:cNvPr id="13" name="TextBox 12">
            <a:extLst>
              <a:ext uri="{FF2B5EF4-FFF2-40B4-BE49-F238E27FC236}">
                <a16:creationId xmlns:a16="http://schemas.microsoft.com/office/drawing/2014/main" id="{99E8E4D5-A135-5B7E-E64B-00069894E5D8}"/>
              </a:ext>
            </a:extLst>
          </p:cNvPr>
          <p:cNvSpPr txBox="1"/>
          <p:nvPr/>
        </p:nvSpPr>
        <p:spPr>
          <a:xfrm>
            <a:off x="6998183" y="3866534"/>
            <a:ext cx="4606735" cy="738664"/>
          </a:xfrm>
          <a:prstGeom prst="rect">
            <a:avLst/>
          </a:prstGeom>
          <a:ln w="28575">
            <a:solidFill>
              <a:srgbClr val="82CF2A"/>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CA" sz="1400" dirty="0">
                <a:latin typeface="Ayuthaya" pitchFamily="2" charset="-34"/>
                <a:ea typeface="Ayuthaya" pitchFamily="2" charset="-34"/>
                <a:cs typeface="Ayuthaya" pitchFamily="2" charset="-34"/>
              </a:rPr>
              <a:t>Investing into a sales force is a risky move if the goal is to directly confront the fierce competition</a:t>
            </a:r>
          </a:p>
        </p:txBody>
      </p:sp>
      <p:sp>
        <p:nvSpPr>
          <p:cNvPr id="14" name="TextBox 13">
            <a:extLst>
              <a:ext uri="{FF2B5EF4-FFF2-40B4-BE49-F238E27FC236}">
                <a16:creationId xmlns:a16="http://schemas.microsoft.com/office/drawing/2014/main" id="{722C0D2F-CD67-C14C-DF2D-2DA0624EB11B}"/>
              </a:ext>
            </a:extLst>
          </p:cNvPr>
          <p:cNvSpPr txBox="1"/>
          <p:nvPr/>
        </p:nvSpPr>
        <p:spPr>
          <a:xfrm>
            <a:off x="6998183" y="5152052"/>
            <a:ext cx="4606736" cy="923330"/>
          </a:xfrm>
          <a:prstGeom prst="rect">
            <a:avLst/>
          </a:prstGeom>
          <a:solidFill>
            <a:srgbClr val="82CF2A"/>
          </a:solidFill>
        </p:spPr>
        <p:txBody>
          <a:bodyPr wrap="square" rtlCol="0">
            <a:spAutoFit/>
          </a:bodyPr>
          <a:lstStyle/>
          <a:p>
            <a:pPr algn="ctr"/>
            <a:r>
              <a:rPr lang="en-CA"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The aim is to sidestep the competition by forging a new distribution channel</a:t>
            </a:r>
          </a:p>
        </p:txBody>
      </p:sp>
      <p:sp>
        <p:nvSpPr>
          <p:cNvPr id="40" name="Striped Right Arrow 39">
            <a:extLst>
              <a:ext uri="{FF2B5EF4-FFF2-40B4-BE49-F238E27FC236}">
                <a16:creationId xmlns:a16="http://schemas.microsoft.com/office/drawing/2014/main" id="{B749B18B-6A93-3E2D-8E96-D0B3A0328892}"/>
              </a:ext>
            </a:extLst>
          </p:cNvPr>
          <p:cNvSpPr/>
          <p:nvPr/>
        </p:nvSpPr>
        <p:spPr>
          <a:xfrm rot="5400000">
            <a:off x="9141529" y="4665405"/>
            <a:ext cx="320040" cy="436759"/>
          </a:xfrm>
          <a:prstGeom prst="stripedRightArrow">
            <a:avLst/>
          </a:prstGeom>
          <a:solidFill>
            <a:srgbClr val="82CF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8428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39657-E317-7298-E9C1-0A2496D5DFFE}"/>
              </a:ext>
            </a:extLst>
          </p:cNvPr>
          <p:cNvSpPr>
            <a:spLocks noGrp="1"/>
          </p:cNvSpPr>
          <p:nvPr>
            <p:ph type="title"/>
          </p:nvPr>
        </p:nvSpPr>
        <p:spPr/>
        <p:txBody>
          <a:bodyPr>
            <a:normAutofit/>
          </a:bodyPr>
          <a:lstStyle/>
          <a:p>
            <a:r>
              <a:rPr lang="fr-CA" dirty="0"/>
              <a:t>RECOMMENDATION</a:t>
            </a:r>
          </a:p>
        </p:txBody>
      </p:sp>
      <p:pic>
        <p:nvPicPr>
          <p:cNvPr id="4" name="Picture 3" descr="A green logo with black text&#10;&#10;Description automatically generated with low confidence">
            <a:extLst>
              <a:ext uri="{FF2B5EF4-FFF2-40B4-BE49-F238E27FC236}">
                <a16:creationId xmlns:a16="http://schemas.microsoft.com/office/drawing/2014/main" id="{5AC609B2-8C21-01F8-DF81-1CECFF3C286F}"/>
              </a:ext>
            </a:extLst>
          </p:cNvPr>
          <p:cNvPicPr>
            <a:picLocks noChangeAspect="1"/>
          </p:cNvPicPr>
          <p:nvPr/>
        </p:nvPicPr>
        <p:blipFill rotWithShape="1">
          <a:blip r:embed="rId2"/>
          <a:srcRect t="1" r="98253" b="52642"/>
          <a:stretch/>
        </p:blipFill>
        <p:spPr>
          <a:xfrm flipV="1">
            <a:off x="2632375" y="6514502"/>
            <a:ext cx="1276544" cy="45719"/>
          </a:xfrm>
          <a:prstGeom prst="rect">
            <a:avLst/>
          </a:prstGeom>
        </p:spPr>
      </p:pic>
      <p:pic>
        <p:nvPicPr>
          <p:cNvPr id="5" name="Picture 2" descr="HBB logo">
            <a:extLst>
              <a:ext uri="{FF2B5EF4-FFF2-40B4-BE49-F238E27FC236}">
                <a16:creationId xmlns:a16="http://schemas.microsoft.com/office/drawing/2014/main" id="{FAA5FE3B-8938-9945-9EA2-FF8FCD5B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7755859" y="6291689"/>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D432A1AA-9D1B-5B33-E4DE-ABE2785CF0C2}"/>
              </a:ext>
            </a:extLst>
          </p:cNvPr>
          <p:cNvPicPr>
            <a:picLocks noChangeAspect="1"/>
          </p:cNvPicPr>
          <p:nvPr/>
        </p:nvPicPr>
        <p:blipFill rotWithShape="1">
          <a:blip r:embed="rId2"/>
          <a:srcRect t="1" r="98253" b="52642"/>
          <a:stretch/>
        </p:blipFill>
        <p:spPr>
          <a:xfrm flipV="1">
            <a:off x="747362" y="6508805"/>
            <a:ext cx="1276544" cy="45719"/>
          </a:xfrm>
          <a:prstGeom prst="rect">
            <a:avLst/>
          </a:prstGeom>
        </p:spPr>
      </p:pic>
      <p:pic>
        <p:nvPicPr>
          <p:cNvPr id="7" name="Picture 6" descr="A green logo with black text&#10;&#10;Description automatically generated with low confidence">
            <a:extLst>
              <a:ext uri="{FF2B5EF4-FFF2-40B4-BE49-F238E27FC236}">
                <a16:creationId xmlns:a16="http://schemas.microsoft.com/office/drawing/2014/main" id="{563DE94C-E39D-2FC6-E990-7EB86D6FC38E}"/>
              </a:ext>
            </a:extLst>
          </p:cNvPr>
          <p:cNvPicPr>
            <a:picLocks noChangeAspect="1"/>
          </p:cNvPicPr>
          <p:nvPr/>
        </p:nvPicPr>
        <p:blipFill rotWithShape="1">
          <a:blip r:embed="rId2"/>
          <a:srcRect t="1" r="98253" b="52642"/>
          <a:stretch/>
        </p:blipFill>
        <p:spPr>
          <a:xfrm flipV="1">
            <a:off x="4533154" y="6514501"/>
            <a:ext cx="1276544" cy="45719"/>
          </a:xfrm>
          <a:prstGeom prst="rect">
            <a:avLst/>
          </a:prstGeom>
        </p:spPr>
      </p:pic>
      <p:pic>
        <p:nvPicPr>
          <p:cNvPr id="8" name="Picture 7" descr="A green logo with black text&#10;&#10;Description automatically generated with low confidence">
            <a:extLst>
              <a:ext uri="{FF2B5EF4-FFF2-40B4-BE49-F238E27FC236}">
                <a16:creationId xmlns:a16="http://schemas.microsoft.com/office/drawing/2014/main" id="{BD63D96B-EFDE-82E8-E5A6-325AFAAEDD31}"/>
              </a:ext>
            </a:extLst>
          </p:cNvPr>
          <p:cNvPicPr>
            <a:picLocks noChangeAspect="1"/>
          </p:cNvPicPr>
          <p:nvPr/>
        </p:nvPicPr>
        <p:blipFill rotWithShape="1">
          <a:blip r:embed="rId2"/>
          <a:srcRect t="1" r="98253" b="52642"/>
          <a:stretch/>
        </p:blipFill>
        <p:spPr>
          <a:xfrm flipV="1">
            <a:off x="6393756" y="6509183"/>
            <a:ext cx="1276544" cy="45719"/>
          </a:xfrm>
          <a:prstGeom prst="rect">
            <a:avLst/>
          </a:prstGeom>
        </p:spPr>
      </p:pic>
      <p:grpSp>
        <p:nvGrpSpPr>
          <p:cNvPr id="14" name="Group 13">
            <a:extLst>
              <a:ext uri="{FF2B5EF4-FFF2-40B4-BE49-F238E27FC236}">
                <a16:creationId xmlns:a16="http://schemas.microsoft.com/office/drawing/2014/main" id="{A16E46CB-ACE0-8CE9-18F0-BFDD8D6F3ED6}"/>
              </a:ext>
            </a:extLst>
          </p:cNvPr>
          <p:cNvGrpSpPr/>
          <p:nvPr/>
        </p:nvGrpSpPr>
        <p:grpSpPr>
          <a:xfrm>
            <a:off x="4972052" y="2217415"/>
            <a:ext cx="6742092" cy="3851915"/>
            <a:chOff x="4107785" y="1320832"/>
            <a:chExt cx="7772400" cy="4913494"/>
          </a:xfrm>
        </p:grpSpPr>
        <p:pic>
          <p:nvPicPr>
            <p:cNvPr id="10" name="Picture 9" descr="A red truck parked on the side of the road&#10;&#10;Description automatically generated with medium confidence">
              <a:extLst>
                <a:ext uri="{FF2B5EF4-FFF2-40B4-BE49-F238E27FC236}">
                  <a16:creationId xmlns:a16="http://schemas.microsoft.com/office/drawing/2014/main" id="{EF4FC4E0-F0B0-3A0C-416A-835CB90C7C4B}"/>
                </a:ext>
              </a:extLst>
            </p:cNvPr>
            <p:cNvPicPr>
              <a:picLocks noChangeAspect="1"/>
            </p:cNvPicPr>
            <p:nvPr/>
          </p:nvPicPr>
          <p:blipFill>
            <a:blip r:embed="rId4"/>
            <a:stretch>
              <a:fillRect/>
            </a:stretch>
          </p:blipFill>
          <p:spPr>
            <a:xfrm>
              <a:off x="4107785" y="1320832"/>
              <a:ext cx="7772400" cy="4913494"/>
            </a:xfrm>
            <a:prstGeom prst="rect">
              <a:avLst/>
            </a:prstGeom>
          </p:spPr>
        </p:pic>
        <p:pic>
          <p:nvPicPr>
            <p:cNvPr id="11" name="Picture 2" descr="HBB logo">
              <a:extLst>
                <a:ext uri="{FF2B5EF4-FFF2-40B4-BE49-F238E27FC236}">
                  <a16:creationId xmlns:a16="http://schemas.microsoft.com/office/drawing/2014/main" id="{94314203-1A71-DD4E-308B-76B934099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954"/>
            <a:stretch/>
          </p:blipFill>
          <p:spPr bwMode="auto">
            <a:xfrm>
              <a:off x="6673196" y="3639567"/>
              <a:ext cx="877691" cy="9175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BB logo">
              <a:extLst>
                <a:ext uri="{FF2B5EF4-FFF2-40B4-BE49-F238E27FC236}">
                  <a16:creationId xmlns:a16="http://schemas.microsoft.com/office/drawing/2014/main" id="{C1A93DC8-A0D2-F2D4-52EB-3E0B1FD0E2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57"/>
            <a:stretch/>
          </p:blipFill>
          <p:spPr bwMode="auto">
            <a:xfrm>
              <a:off x="9931093" y="3131845"/>
              <a:ext cx="1165122" cy="91753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9">
            <a:extLst>
              <a:ext uri="{FF2B5EF4-FFF2-40B4-BE49-F238E27FC236}">
                <a16:creationId xmlns:a16="http://schemas.microsoft.com/office/drawing/2014/main" id="{26993C6F-2F73-4529-89A4-D4AF1FC5FB91}"/>
              </a:ext>
            </a:extLst>
          </p:cNvPr>
          <p:cNvSpPr txBox="1">
            <a:spLocks/>
          </p:cNvSpPr>
          <p:nvPr/>
        </p:nvSpPr>
        <p:spPr>
          <a:xfrm>
            <a:off x="401444" y="1338146"/>
            <a:ext cx="11318488" cy="48388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yuthaya" pitchFamily="2" charset="-34"/>
                <a:ea typeface="Ayuthaya" pitchFamily="2" charset="-34"/>
                <a:cs typeface="Ayuthaya"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yuthaya" pitchFamily="2" charset="-34"/>
                <a:ea typeface="Ayuthaya" pitchFamily="2" charset="-34"/>
                <a:cs typeface="Ayuthaya"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yuthaya" pitchFamily="2" charset="-34"/>
                <a:ea typeface="Ayuthaya" pitchFamily="2" charset="-34"/>
                <a:cs typeface="Ayuthaya"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yuthaya" pitchFamily="2" charset="-34"/>
                <a:ea typeface="Ayuthaya" pitchFamily="2" charset="-34"/>
                <a:cs typeface="Ayuthaya"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yuthaya" pitchFamily="2" charset="-34"/>
                <a:ea typeface="Ayuthaya" pitchFamily="2" charset="-34"/>
                <a:cs typeface="Ayuthaya"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b="1" dirty="0">
                <a:solidFill>
                  <a:srgbClr val="82CF2A"/>
                </a:solidFill>
              </a:rPr>
              <a:t>Crafting Convenience, Delivering Quality: </a:t>
            </a:r>
            <a:r>
              <a:rPr lang="en-CA" sz="2400" dirty="0"/>
              <a:t>A new beer journey reinvented through online sales and at-home delivery</a:t>
            </a:r>
          </a:p>
        </p:txBody>
      </p:sp>
      <p:graphicFrame>
        <p:nvGraphicFramePr>
          <p:cNvPr id="15" name="Diagram 14">
            <a:extLst>
              <a:ext uri="{FF2B5EF4-FFF2-40B4-BE49-F238E27FC236}">
                <a16:creationId xmlns:a16="http://schemas.microsoft.com/office/drawing/2014/main" id="{C6A63412-6D0D-0181-FD8D-7673A3447421}"/>
              </a:ext>
            </a:extLst>
          </p:cNvPr>
          <p:cNvGraphicFramePr/>
          <p:nvPr>
            <p:extLst>
              <p:ext uri="{D42A27DB-BD31-4B8C-83A1-F6EECF244321}">
                <p14:modId xmlns:p14="http://schemas.microsoft.com/office/powerpoint/2010/main" val="1163733720"/>
              </p:ext>
            </p:extLst>
          </p:nvPr>
        </p:nvGraphicFramePr>
        <p:xfrm>
          <a:off x="0" y="2024286"/>
          <a:ext cx="4972051" cy="4244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749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CB1EE-C493-E07C-2766-731928CAD3C8}"/>
              </a:ext>
            </a:extLst>
          </p:cNvPr>
          <p:cNvSpPr>
            <a:spLocks noGrp="1"/>
          </p:cNvSpPr>
          <p:nvPr>
            <p:ph type="title"/>
          </p:nvPr>
        </p:nvSpPr>
        <p:spPr/>
        <p:txBody>
          <a:bodyPr/>
          <a:lstStyle/>
          <a:p>
            <a:r>
              <a:rPr lang="fr-CA" dirty="0"/>
              <a:t>VALUE CREATION</a:t>
            </a:r>
          </a:p>
        </p:txBody>
      </p:sp>
      <p:graphicFrame>
        <p:nvGraphicFramePr>
          <p:cNvPr id="11" name="Diagram 10">
            <a:extLst>
              <a:ext uri="{FF2B5EF4-FFF2-40B4-BE49-F238E27FC236}">
                <a16:creationId xmlns:a16="http://schemas.microsoft.com/office/drawing/2014/main" id="{D3A507B5-1642-47D1-CCAB-6E428D063594}"/>
              </a:ext>
            </a:extLst>
          </p:cNvPr>
          <p:cNvGraphicFramePr/>
          <p:nvPr>
            <p:extLst>
              <p:ext uri="{D42A27DB-BD31-4B8C-83A1-F6EECF244321}">
                <p14:modId xmlns:p14="http://schemas.microsoft.com/office/powerpoint/2010/main" val="1465439557"/>
              </p:ext>
            </p:extLst>
          </p:nvPr>
        </p:nvGraphicFramePr>
        <p:xfrm>
          <a:off x="285750" y="2251709"/>
          <a:ext cx="11544300" cy="340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green logo with black text&#10;&#10;Description automatically generated with low confidence">
            <a:extLst>
              <a:ext uri="{FF2B5EF4-FFF2-40B4-BE49-F238E27FC236}">
                <a16:creationId xmlns:a16="http://schemas.microsoft.com/office/drawing/2014/main" id="{6518830E-1B37-0B13-9DE1-477905A78EA2}"/>
              </a:ext>
            </a:extLst>
          </p:cNvPr>
          <p:cNvPicPr>
            <a:picLocks noChangeAspect="1"/>
          </p:cNvPicPr>
          <p:nvPr/>
        </p:nvPicPr>
        <p:blipFill rotWithShape="1">
          <a:blip r:embed="rId7"/>
          <a:srcRect t="1" r="98253" b="52642"/>
          <a:stretch/>
        </p:blipFill>
        <p:spPr>
          <a:xfrm flipV="1">
            <a:off x="2632375" y="6514502"/>
            <a:ext cx="1276544" cy="45719"/>
          </a:xfrm>
          <a:prstGeom prst="rect">
            <a:avLst/>
          </a:prstGeom>
        </p:spPr>
      </p:pic>
      <p:pic>
        <p:nvPicPr>
          <p:cNvPr id="5" name="Picture 2" descr="HBB logo">
            <a:extLst>
              <a:ext uri="{FF2B5EF4-FFF2-40B4-BE49-F238E27FC236}">
                <a16:creationId xmlns:a16="http://schemas.microsoft.com/office/drawing/2014/main" id="{8939336B-315F-DAB9-9381-CEB722F28D3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4180"/>
          <a:stretch/>
        </p:blipFill>
        <p:spPr bwMode="auto">
          <a:xfrm>
            <a:off x="7755859" y="6291689"/>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439D8A89-3293-C6A6-32D3-4F18237260BB}"/>
              </a:ext>
            </a:extLst>
          </p:cNvPr>
          <p:cNvPicPr>
            <a:picLocks noChangeAspect="1"/>
          </p:cNvPicPr>
          <p:nvPr/>
        </p:nvPicPr>
        <p:blipFill rotWithShape="1">
          <a:blip r:embed="rId7"/>
          <a:srcRect t="1" r="98253" b="52642"/>
          <a:stretch/>
        </p:blipFill>
        <p:spPr>
          <a:xfrm flipV="1">
            <a:off x="747362" y="6508805"/>
            <a:ext cx="1276544" cy="45719"/>
          </a:xfrm>
          <a:prstGeom prst="rect">
            <a:avLst/>
          </a:prstGeom>
        </p:spPr>
      </p:pic>
      <p:pic>
        <p:nvPicPr>
          <p:cNvPr id="7" name="Picture 6" descr="A green logo with black text&#10;&#10;Description automatically generated with low confidence">
            <a:extLst>
              <a:ext uri="{FF2B5EF4-FFF2-40B4-BE49-F238E27FC236}">
                <a16:creationId xmlns:a16="http://schemas.microsoft.com/office/drawing/2014/main" id="{3F522B93-79FC-D5A9-0DEB-0F06DACB9857}"/>
              </a:ext>
            </a:extLst>
          </p:cNvPr>
          <p:cNvPicPr>
            <a:picLocks noChangeAspect="1"/>
          </p:cNvPicPr>
          <p:nvPr/>
        </p:nvPicPr>
        <p:blipFill rotWithShape="1">
          <a:blip r:embed="rId7"/>
          <a:srcRect t="1" r="98253" b="52642"/>
          <a:stretch/>
        </p:blipFill>
        <p:spPr>
          <a:xfrm flipV="1">
            <a:off x="4533154" y="6514501"/>
            <a:ext cx="1276544" cy="45719"/>
          </a:xfrm>
          <a:prstGeom prst="rect">
            <a:avLst/>
          </a:prstGeom>
        </p:spPr>
      </p:pic>
      <p:pic>
        <p:nvPicPr>
          <p:cNvPr id="8" name="Picture 7" descr="A green logo with black text&#10;&#10;Description automatically generated with low confidence">
            <a:extLst>
              <a:ext uri="{FF2B5EF4-FFF2-40B4-BE49-F238E27FC236}">
                <a16:creationId xmlns:a16="http://schemas.microsoft.com/office/drawing/2014/main" id="{733662F6-E1A9-42CC-ED88-A4E5D61341CC}"/>
              </a:ext>
            </a:extLst>
          </p:cNvPr>
          <p:cNvPicPr>
            <a:picLocks noChangeAspect="1"/>
          </p:cNvPicPr>
          <p:nvPr/>
        </p:nvPicPr>
        <p:blipFill rotWithShape="1">
          <a:blip r:embed="rId7"/>
          <a:srcRect t="1" r="98253" b="52642"/>
          <a:stretch/>
        </p:blipFill>
        <p:spPr>
          <a:xfrm flipV="1">
            <a:off x="6393756" y="6509183"/>
            <a:ext cx="1276544" cy="45719"/>
          </a:xfrm>
          <a:prstGeom prst="rect">
            <a:avLst/>
          </a:prstGeom>
        </p:spPr>
      </p:pic>
      <p:pic>
        <p:nvPicPr>
          <p:cNvPr id="10" name="Picture 9" descr="A picture containing black, darkness&#10;&#10;Description automatically generated">
            <a:extLst>
              <a:ext uri="{FF2B5EF4-FFF2-40B4-BE49-F238E27FC236}">
                <a16:creationId xmlns:a16="http://schemas.microsoft.com/office/drawing/2014/main" id="{FB86DAD3-ADCD-0814-68B5-A31E91FA6FD7}"/>
              </a:ext>
            </a:extLst>
          </p:cNvPr>
          <p:cNvPicPr>
            <a:picLocks noChangeAspect="1"/>
          </p:cNvPicPr>
          <p:nvPr/>
        </p:nvPicPr>
        <p:blipFill>
          <a:blip r:embed="rId9"/>
          <a:stretch>
            <a:fillRect/>
          </a:stretch>
        </p:blipFill>
        <p:spPr>
          <a:xfrm>
            <a:off x="6658471" y="2297429"/>
            <a:ext cx="792000" cy="792000"/>
          </a:xfrm>
          <a:prstGeom prst="rect">
            <a:avLst/>
          </a:prstGeom>
        </p:spPr>
      </p:pic>
      <p:pic>
        <p:nvPicPr>
          <p:cNvPr id="13" name="Picture 12" descr="A picture containing black, darkness&#10;&#10;Description automatically generated">
            <a:extLst>
              <a:ext uri="{FF2B5EF4-FFF2-40B4-BE49-F238E27FC236}">
                <a16:creationId xmlns:a16="http://schemas.microsoft.com/office/drawing/2014/main" id="{C2960DD8-7B85-37F7-B3AC-B6636C609EC5}"/>
              </a:ext>
            </a:extLst>
          </p:cNvPr>
          <p:cNvPicPr>
            <a:picLocks noChangeAspect="1"/>
          </p:cNvPicPr>
          <p:nvPr/>
        </p:nvPicPr>
        <p:blipFill>
          <a:blip r:embed="rId10"/>
          <a:stretch>
            <a:fillRect/>
          </a:stretch>
        </p:blipFill>
        <p:spPr>
          <a:xfrm>
            <a:off x="10534007" y="2296236"/>
            <a:ext cx="792000" cy="792000"/>
          </a:xfrm>
          <a:prstGeom prst="rect">
            <a:avLst/>
          </a:prstGeom>
        </p:spPr>
      </p:pic>
      <p:pic>
        <p:nvPicPr>
          <p:cNvPr id="15" name="Picture 14" descr="A picture containing black, darkness&#10;&#10;Description automatically generated">
            <a:extLst>
              <a:ext uri="{FF2B5EF4-FFF2-40B4-BE49-F238E27FC236}">
                <a16:creationId xmlns:a16="http://schemas.microsoft.com/office/drawing/2014/main" id="{1447783B-57EF-52C0-7FFE-4E3B8867E0E2}"/>
              </a:ext>
            </a:extLst>
          </p:cNvPr>
          <p:cNvPicPr>
            <a:picLocks noChangeAspect="1"/>
          </p:cNvPicPr>
          <p:nvPr/>
        </p:nvPicPr>
        <p:blipFill>
          <a:blip r:embed="rId11"/>
          <a:stretch>
            <a:fillRect/>
          </a:stretch>
        </p:blipFill>
        <p:spPr>
          <a:xfrm>
            <a:off x="794553" y="2308859"/>
            <a:ext cx="792000" cy="792000"/>
          </a:xfrm>
          <a:prstGeom prst="rect">
            <a:avLst/>
          </a:prstGeom>
        </p:spPr>
      </p:pic>
      <p:pic>
        <p:nvPicPr>
          <p:cNvPr id="17" name="Picture 16" descr="A picture containing black, darkness&#10;&#10;Description automatically generated">
            <a:extLst>
              <a:ext uri="{FF2B5EF4-FFF2-40B4-BE49-F238E27FC236}">
                <a16:creationId xmlns:a16="http://schemas.microsoft.com/office/drawing/2014/main" id="{C25C826C-4EA8-46B8-27B4-3A0099B77220}"/>
              </a:ext>
            </a:extLst>
          </p:cNvPr>
          <p:cNvPicPr>
            <a:picLocks noChangeAspect="1"/>
          </p:cNvPicPr>
          <p:nvPr/>
        </p:nvPicPr>
        <p:blipFill>
          <a:blip r:embed="rId12"/>
          <a:stretch>
            <a:fillRect/>
          </a:stretch>
        </p:blipFill>
        <p:spPr>
          <a:xfrm>
            <a:off x="4700941" y="2297429"/>
            <a:ext cx="792000" cy="792000"/>
          </a:xfrm>
          <a:prstGeom prst="rect">
            <a:avLst/>
          </a:prstGeom>
        </p:spPr>
      </p:pic>
      <p:pic>
        <p:nvPicPr>
          <p:cNvPr id="19" name="Picture 18" descr="A picture containing black, darkness&#10;&#10;Description automatically generated">
            <a:extLst>
              <a:ext uri="{FF2B5EF4-FFF2-40B4-BE49-F238E27FC236}">
                <a16:creationId xmlns:a16="http://schemas.microsoft.com/office/drawing/2014/main" id="{88C3099B-6621-F79C-0314-10D9DD1999B5}"/>
              </a:ext>
            </a:extLst>
          </p:cNvPr>
          <p:cNvPicPr>
            <a:picLocks noChangeAspect="1"/>
          </p:cNvPicPr>
          <p:nvPr/>
        </p:nvPicPr>
        <p:blipFill>
          <a:blip r:embed="rId13"/>
          <a:stretch>
            <a:fillRect/>
          </a:stretch>
        </p:blipFill>
        <p:spPr>
          <a:xfrm>
            <a:off x="2724887" y="2297429"/>
            <a:ext cx="792000" cy="792000"/>
          </a:xfrm>
          <a:prstGeom prst="rect">
            <a:avLst/>
          </a:prstGeom>
        </p:spPr>
      </p:pic>
      <p:pic>
        <p:nvPicPr>
          <p:cNvPr id="21" name="Picture 20" descr="A picture containing black, darkness&#10;&#10;Description automatically generated">
            <a:extLst>
              <a:ext uri="{FF2B5EF4-FFF2-40B4-BE49-F238E27FC236}">
                <a16:creationId xmlns:a16="http://schemas.microsoft.com/office/drawing/2014/main" id="{7329EFD0-9ACC-5862-6B1E-3833E1A52D00}"/>
              </a:ext>
            </a:extLst>
          </p:cNvPr>
          <p:cNvPicPr>
            <a:picLocks/>
          </p:cNvPicPr>
          <p:nvPr/>
        </p:nvPicPr>
        <p:blipFill>
          <a:blip r:embed="rId14"/>
          <a:stretch>
            <a:fillRect/>
          </a:stretch>
        </p:blipFill>
        <p:spPr>
          <a:xfrm>
            <a:off x="8700960" y="2308859"/>
            <a:ext cx="684000" cy="792000"/>
          </a:xfrm>
          <a:prstGeom prst="rect">
            <a:avLst/>
          </a:prstGeom>
        </p:spPr>
      </p:pic>
      <p:sp>
        <p:nvSpPr>
          <p:cNvPr id="22" name="Content Placeholder 9">
            <a:extLst>
              <a:ext uri="{FF2B5EF4-FFF2-40B4-BE49-F238E27FC236}">
                <a16:creationId xmlns:a16="http://schemas.microsoft.com/office/drawing/2014/main" id="{32E1A65F-EEF5-2EC4-EA8E-E92C3AD59401}"/>
              </a:ext>
            </a:extLst>
          </p:cNvPr>
          <p:cNvSpPr>
            <a:spLocks noGrp="1"/>
          </p:cNvSpPr>
          <p:nvPr>
            <p:ph idx="1"/>
          </p:nvPr>
        </p:nvSpPr>
        <p:spPr>
          <a:xfrm>
            <a:off x="401444" y="1338146"/>
            <a:ext cx="11318488" cy="4838817"/>
          </a:xfrm>
        </p:spPr>
        <p:txBody>
          <a:bodyPr>
            <a:normAutofit/>
          </a:bodyPr>
          <a:lstStyle/>
          <a:p>
            <a:r>
              <a:rPr lang="en-CA" sz="2400" b="1" dirty="0">
                <a:solidFill>
                  <a:srgbClr val="82CF2A"/>
                </a:solidFill>
              </a:rPr>
              <a:t>Revolutionizing the Beer Experience</a:t>
            </a:r>
            <a:r>
              <a:rPr lang="en-CA" sz="2400" dirty="0"/>
              <a:t>: Delivering directly to your doorstep for unprecedented value creation</a:t>
            </a:r>
          </a:p>
        </p:txBody>
      </p:sp>
      <p:sp>
        <p:nvSpPr>
          <p:cNvPr id="4" name="TextBox 3">
            <a:extLst>
              <a:ext uri="{FF2B5EF4-FFF2-40B4-BE49-F238E27FC236}">
                <a16:creationId xmlns:a16="http://schemas.microsoft.com/office/drawing/2014/main" id="{CED25B77-634B-0BD9-0C34-BF7A3A41490F}"/>
              </a:ext>
            </a:extLst>
          </p:cNvPr>
          <p:cNvSpPr txBox="1"/>
          <p:nvPr/>
        </p:nvSpPr>
        <p:spPr>
          <a:xfrm>
            <a:off x="643521" y="5744593"/>
            <a:ext cx="10829345" cy="369332"/>
          </a:xfrm>
          <a:prstGeom prst="rect">
            <a:avLst/>
          </a:prstGeom>
          <a:solidFill>
            <a:srgbClr val="82CF2A"/>
          </a:solidFill>
        </p:spPr>
        <p:txBody>
          <a:bodyPr wrap="square" rtlCol="0">
            <a:spAutoFit/>
          </a:bodyPr>
          <a:lstStyle/>
          <a:p>
            <a:pPr algn="ctr"/>
            <a:r>
              <a:rPr lang="fr-CA" dirty="0">
                <a:ln w="0"/>
                <a:effectLst>
                  <a:outerShdw blurRad="38100" dist="19050" dir="2700000" algn="tl" rotWithShape="0">
                    <a:schemeClr val="dk1">
                      <a:alpha val="40000"/>
                    </a:schemeClr>
                  </a:outerShdw>
                </a:effectLst>
                <a:latin typeface="Ayuthaya" pitchFamily="2" charset="-34"/>
                <a:ea typeface="Ayuthaya" pitchFamily="2" charset="-34"/>
                <a:cs typeface="Ayuthaya" pitchFamily="2" charset="-34"/>
              </a:rPr>
              <a:t>WE EXPECT ONLINE SALES TO GENERATE UP TO 20% OF SALES IN THE NEXT 2 YEARS</a:t>
            </a:r>
          </a:p>
        </p:txBody>
      </p:sp>
    </p:spTree>
    <p:extLst>
      <p:ext uri="{BB962C8B-B14F-4D97-AF65-F5344CB8AC3E}">
        <p14:creationId xmlns:p14="http://schemas.microsoft.com/office/powerpoint/2010/main" val="475240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89AE4-65DB-D03F-1DAC-4F037227C6EA}"/>
              </a:ext>
            </a:extLst>
          </p:cNvPr>
          <p:cNvSpPr>
            <a:spLocks noGrp="1"/>
          </p:cNvSpPr>
          <p:nvPr>
            <p:ph type="title"/>
          </p:nvPr>
        </p:nvSpPr>
        <p:spPr/>
        <p:txBody>
          <a:bodyPr/>
          <a:lstStyle/>
          <a:p>
            <a:r>
              <a:rPr lang="en-CA" b="1" i="0" u="none" strike="noStrike" dirty="0">
                <a:effectLst/>
              </a:rPr>
              <a:t>IMPLEMENTATION</a:t>
            </a:r>
            <a:endParaRPr lang="fr-CA" dirty="0"/>
          </a:p>
        </p:txBody>
      </p:sp>
      <p:pic>
        <p:nvPicPr>
          <p:cNvPr id="4" name="Picture 3" descr="A green logo with black text&#10;&#10;Description automatically generated with low confidence">
            <a:extLst>
              <a:ext uri="{FF2B5EF4-FFF2-40B4-BE49-F238E27FC236}">
                <a16:creationId xmlns:a16="http://schemas.microsoft.com/office/drawing/2014/main" id="{2FB5C51C-7150-B435-8C42-1AC4BDB3A2C0}"/>
              </a:ext>
            </a:extLst>
          </p:cNvPr>
          <p:cNvPicPr>
            <a:picLocks noChangeAspect="1"/>
          </p:cNvPicPr>
          <p:nvPr/>
        </p:nvPicPr>
        <p:blipFill rotWithShape="1">
          <a:blip r:embed="rId2"/>
          <a:srcRect t="1" r="98253" b="52642"/>
          <a:stretch/>
        </p:blipFill>
        <p:spPr>
          <a:xfrm flipV="1">
            <a:off x="2630074" y="6514309"/>
            <a:ext cx="1276544" cy="45719"/>
          </a:xfrm>
          <a:prstGeom prst="rect">
            <a:avLst/>
          </a:prstGeom>
        </p:spPr>
      </p:pic>
      <p:pic>
        <p:nvPicPr>
          <p:cNvPr id="5" name="Picture 2" descr="HBB logo">
            <a:extLst>
              <a:ext uri="{FF2B5EF4-FFF2-40B4-BE49-F238E27FC236}">
                <a16:creationId xmlns:a16="http://schemas.microsoft.com/office/drawing/2014/main" id="{6DA5C4D3-1BA1-611C-FFD3-B0AEE07EB1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180"/>
          <a:stretch/>
        </p:blipFill>
        <p:spPr bwMode="auto">
          <a:xfrm>
            <a:off x="9635101" y="6291496"/>
            <a:ext cx="391607" cy="384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een logo with black text&#10;&#10;Description automatically generated with low confidence">
            <a:extLst>
              <a:ext uri="{FF2B5EF4-FFF2-40B4-BE49-F238E27FC236}">
                <a16:creationId xmlns:a16="http://schemas.microsoft.com/office/drawing/2014/main" id="{B2EA0766-DC21-8557-56D9-F489FDB5EFAE}"/>
              </a:ext>
            </a:extLst>
          </p:cNvPr>
          <p:cNvPicPr>
            <a:picLocks noChangeAspect="1"/>
          </p:cNvPicPr>
          <p:nvPr/>
        </p:nvPicPr>
        <p:blipFill rotWithShape="1">
          <a:blip r:embed="rId2"/>
          <a:srcRect t="1" r="98253" b="52642"/>
          <a:stretch/>
        </p:blipFill>
        <p:spPr>
          <a:xfrm flipV="1">
            <a:off x="745061" y="6508612"/>
            <a:ext cx="1276544" cy="45719"/>
          </a:xfrm>
          <a:prstGeom prst="rect">
            <a:avLst/>
          </a:prstGeom>
        </p:spPr>
      </p:pic>
      <p:pic>
        <p:nvPicPr>
          <p:cNvPr id="7" name="Picture 6" descr="A green logo with black text&#10;&#10;Description automatically generated with low confidence">
            <a:extLst>
              <a:ext uri="{FF2B5EF4-FFF2-40B4-BE49-F238E27FC236}">
                <a16:creationId xmlns:a16="http://schemas.microsoft.com/office/drawing/2014/main" id="{1B16DBB8-BB16-875C-5BAD-05A02E337F32}"/>
              </a:ext>
            </a:extLst>
          </p:cNvPr>
          <p:cNvPicPr>
            <a:picLocks noChangeAspect="1"/>
          </p:cNvPicPr>
          <p:nvPr/>
        </p:nvPicPr>
        <p:blipFill rotWithShape="1">
          <a:blip r:embed="rId2"/>
          <a:srcRect t="1" r="98253" b="52642"/>
          <a:stretch/>
        </p:blipFill>
        <p:spPr>
          <a:xfrm flipV="1">
            <a:off x="4530853" y="6514308"/>
            <a:ext cx="1276544" cy="45719"/>
          </a:xfrm>
          <a:prstGeom prst="rect">
            <a:avLst/>
          </a:prstGeom>
        </p:spPr>
      </p:pic>
      <p:pic>
        <p:nvPicPr>
          <p:cNvPr id="8" name="Picture 7" descr="A green logo with black text&#10;&#10;Description automatically generated with low confidence">
            <a:extLst>
              <a:ext uri="{FF2B5EF4-FFF2-40B4-BE49-F238E27FC236}">
                <a16:creationId xmlns:a16="http://schemas.microsoft.com/office/drawing/2014/main" id="{0A461621-6EA5-C54F-67A4-43A98F1AC2AD}"/>
              </a:ext>
            </a:extLst>
          </p:cNvPr>
          <p:cNvPicPr>
            <a:picLocks noChangeAspect="1"/>
          </p:cNvPicPr>
          <p:nvPr/>
        </p:nvPicPr>
        <p:blipFill rotWithShape="1">
          <a:blip r:embed="rId2"/>
          <a:srcRect t="1" r="98253" b="52642"/>
          <a:stretch/>
        </p:blipFill>
        <p:spPr>
          <a:xfrm flipV="1">
            <a:off x="6391455" y="6508990"/>
            <a:ext cx="1276544" cy="45719"/>
          </a:xfrm>
          <a:prstGeom prst="rect">
            <a:avLst/>
          </a:prstGeom>
        </p:spPr>
      </p:pic>
      <p:pic>
        <p:nvPicPr>
          <p:cNvPr id="9" name="Picture 8" descr="A green logo with black text&#10;&#10;Description automatically generated with low confidence">
            <a:extLst>
              <a:ext uri="{FF2B5EF4-FFF2-40B4-BE49-F238E27FC236}">
                <a16:creationId xmlns:a16="http://schemas.microsoft.com/office/drawing/2014/main" id="{5D04E54A-E694-2760-AB44-3342349B2975}"/>
              </a:ext>
            </a:extLst>
          </p:cNvPr>
          <p:cNvPicPr>
            <a:picLocks noChangeAspect="1"/>
          </p:cNvPicPr>
          <p:nvPr/>
        </p:nvPicPr>
        <p:blipFill rotWithShape="1">
          <a:blip r:embed="rId2"/>
          <a:srcRect t="1" r="98253" b="52642"/>
          <a:stretch/>
        </p:blipFill>
        <p:spPr>
          <a:xfrm flipV="1">
            <a:off x="8252057" y="6500318"/>
            <a:ext cx="1276544" cy="45719"/>
          </a:xfrm>
          <a:prstGeom prst="rect">
            <a:avLst/>
          </a:prstGeom>
        </p:spPr>
      </p:pic>
      <p:sp>
        <p:nvSpPr>
          <p:cNvPr id="34" name="Google Shape;283;p24">
            <a:extLst>
              <a:ext uri="{FF2B5EF4-FFF2-40B4-BE49-F238E27FC236}">
                <a16:creationId xmlns:a16="http://schemas.microsoft.com/office/drawing/2014/main" id="{16C8B248-BE31-2E8D-D6BB-997BE343ABAC}"/>
              </a:ext>
            </a:extLst>
          </p:cNvPr>
          <p:cNvSpPr/>
          <p:nvPr/>
        </p:nvSpPr>
        <p:spPr>
          <a:xfrm>
            <a:off x="4509845" y="1158463"/>
            <a:ext cx="2884950" cy="183860"/>
          </a:xfrm>
          <a:prstGeom prst="chevron">
            <a:avLst/>
          </a:prstGeom>
          <a:solidFill>
            <a:srgbClr val="7CC646"/>
          </a:solidFill>
          <a:ln>
            <a:noFill/>
          </a:ln>
        </p:spPr>
        <p:txBody>
          <a:bodyPr spcFirstLastPara="1" wrap="square" lIns="45148" tIns="22568" rIns="45148" bIns="22568" anchor="ctr" anchorCtr="0">
            <a:noAutofit/>
          </a:bodyPr>
          <a:lstStyle/>
          <a:p>
            <a:pPr>
              <a:buClr>
                <a:srgbClr val="000000"/>
              </a:buClr>
              <a:buSzPts val="1600"/>
            </a:pPr>
            <a:r>
              <a:rPr lang="en-US" sz="1400" b="1" dirty="0">
                <a:solidFill>
                  <a:schemeClr val="lt1"/>
                </a:solidFill>
                <a:latin typeface="Ayuthaya" pitchFamily="2" charset="-34"/>
                <a:ea typeface="Ayuthaya" pitchFamily="2" charset="-34"/>
                <a:cs typeface="Ayuthaya" pitchFamily="2" charset="-34"/>
                <a:sym typeface="Calibri"/>
              </a:rPr>
              <a:t>Phase 2: Execution</a:t>
            </a:r>
            <a:endParaRPr sz="1400" dirty="0">
              <a:solidFill>
                <a:srgbClr val="000000"/>
              </a:solidFill>
              <a:latin typeface="Ayuthaya" pitchFamily="2" charset="-34"/>
              <a:ea typeface="Ayuthaya" pitchFamily="2" charset="-34"/>
              <a:cs typeface="Ayuthaya" pitchFamily="2" charset="-34"/>
              <a:sym typeface="Arial"/>
            </a:endParaRPr>
          </a:p>
        </p:txBody>
      </p:sp>
      <p:sp>
        <p:nvSpPr>
          <p:cNvPr id="35" name="Google Shape;283;p24">
            <a:extLst>
              <a:ext uri="{FF2B5EF4-FFF2-40B4-BE49-F238E27FC236}">
                <a16:creationId xmlns:a16="http://schemas.microsoft.com/office/drawing/2014/main" id="{CCCB1C8B-FCFE-8714-7FEB-BA10C6BC4665}"/>
              </a:ext>
            </a:extLst>
          </p:cNvPr>
          <p:cNvSpPr/>
          <p:nvPr/>
        </p:nvSpPr>
        <p:spPr>
          <a:xfrm>
            <a:off x="7364442" y="1158463"/>
            <a:ext cx="4733956" cy="183860"/>
          </a:xfrm>
          <a:prstGeom prst="chevron">
            <a:avLst/>
          </a:prstGeom>
          <a:solidFill>
            <a:srgbClr val="558D2B"/>
          </a:solidFill>
          <a:ln>
            <a:noFill/>
          </a:ln>
        </p:spPr>
        <p:txBody>
          <a:bodyPr spcFirstLastPara="1" wrap="square" lIns="45148" tIns="22568" rIns="45148" bIns="22568" anchor="ctr" anchorCtr="0">
            <a:noAutofit/>
          </a:bodyPr>
          <a:lstStyle/>
          <a:p>
            <a:pPr>
              <a:buClr>
                <a:srgbClr val="000000"/>
              </a:buClr>
              <a:buSzPts val="1600"/>
            </a:pPr>
            <a:r>
              <a:rPr lang="en-US" sz="1400" b="1" dirty="0">
                <a:solidFill>
                  <a:schemeClr val="bg1"/>
                </a:solidFill>
                <a:latin typeface="Ayuthaya" pitchFamily="2" charset="-34"/>
                <a:ea typeface="Ayuthaya" pitchFamily="2" charset="-34"/>
                <a:cs typeface="Ayuthaya" pitchFamily="2" charset="-34"/>
                <a:sym typeface="Arial"/>
              </a:rPr>
              <a:t>Phase 3: Launch</a:t>
            </a:r>
          </a:p>
        </p:txBody>
      </p:sp>
      <p:sp>
        <p:nvSpPr>
          <p:cNvPr id="40" name="Google Shape;283;p24">
            <a:extLst>
              <a:ext uri="{FF2B5EF4-FFF2-40B4-BE49-F238E27FC236}">
                <a16:creationId xmlns:a16="http://schemas.microsoft.com/office/drawing/2014/main" id="{39E40A56-62BE-F7D7-302D-00373EDEA0B8}"/>
              </a:ext>
            </a:extLst>
          </p:cNvPr>
          <p:cNvSpPr/>
          <p:nvPr/>
        </p:nvSpPr>
        <p:spPr>
          <a:xfrm>
            <a:off x="715441" y="1158463"/>
            <a:ext cx="3829266" cy="183860"/>
          </a:xfrm>
          <a:prstGeom prst="homePlate">
            <a:avLst>
              <a:gd name="adj" fmla="val 50000"/>
            </a:avLst>
          </a:prstGeom>
          <a:solidFill>
            <a:schemeClr val="tx1"/>
          </a:solidFill>
          <a:ln>
            <a:noFill/>
          </a:ln>
        </p:spPr>
        <p:txBody>
          <a:bodyPr spcFirstLastPara="1" wrap="square" lIns="45148" tIns="22568" rIns="45148" bIns="22568" anchor="ctr" anchorCtr="0">
            <a:noAutofit/>
          </a:bodyPr>
          <a:lstStyle/>
          <a:p>
            <a:pPr>
              <a:buClr>
                <a:srgbClr val="000000"/>
              </a:buClr>
              <a:buSzPts val="1600"/>
            </a:pPr>
            <a:r>
              <a:rPr lang="en-US" sz="1400" b="1" dirty="0">
                <a:solidFill>
                  <a:schemeClr val="lt1"/>
                </a:solidFill>
                <a:latin typeface="Ayuthaya" pitchFamily="2" charset="-34"/>
                <a:ea typeface="Ayuthaya" pitchFamily="2" charset="-34"/>
                <a:cs typeface="Ayuthaya" pitchFamily="2" charset="-34"/>
                <a:sym typeface="Calibri"/>
              </a:rPr>
              <a:t>Phase 1: Preparation</a:t>
            </a:r>
            <a:endParaRPr sz="1400" dirty="0">
              <a:solidFill>
                <a:srgbClr val="000000"/>
              </a:solidFill>
              <a:latin typeface="Ayuthaya" pitchFamily="2" charset="-34"/>
              <a:ea typeface="Ayuthaya" pitchFamily="2" charset="-34"/>
              <a:cs typeface="Ayuthaya" pitchFamily="2" charset="-34"/>
              <a:sym typeface="Arial"/>
            </a:endParaRPr>
          </a:p>
        </p:txBody>
      </p:sp>
      <p:graphicFrame>
        <p:nvGraphicFramePr>
          <p:cNvPr id="44" name="Google Shape;273;p24">
            <a:extLst>
              <a:ext uri="{FF2B5EF4-FFF2-40B4-BE49-F238E27FC236}">
                <a16:creationId xmlns:a16="http://schemas.microsoft.com/office/drawing/2014/main" id="{F32F68A6-2A97-6B23-B4CC-67C050F5FBF5}"/>
              </a:ext>
            </a:extLst>
          </p:cNvPr>
          <p:cNvGraphicFramePr/>
          <p:nvPr>
            <p:extLst>
              <p:ext uri="{D42A27DB-BD31-4B8C-83A1-F6EECF244321}">
                <p14:modId xmlns:p14="http://schemas.microsoft.com/office/powerpoint/2010/main" val="2324162573"/>
              </p:ext>
            </p:extLst>
          </p:nvPr>
        </p:nvGraphicFramePr>
        <p:xfrm>
          <a:off x="107450" y="1378472"/>
          <a:ext cx="11977093" cy="4755497"/>
        </p:xfrm>
        <a:graphic>
          <a:graphicData uri="http://schemas.openxmlformats.org/drawingml/2006/table">
            <a:tbl>
              <a:tblPr firstRow="1" bandRow="1">
                <a:noFill/>
              </a:tblPr>
              <a:tblGrid>
                <a:gridCol w="608102">
                  <a:extLst>
                    <a:ext uri="{9D8B030D-6E8A-4147-A177-3AD203B41FA5}">
                      <a16:colId xmlns:a16="http://schemas.microsoft.com/office/drawing/2014/main" val="20000"/>
                    </a:ext>
                  </a:extLst>
                </a:gridCol>
                <a:gridCol w="473708">
                  <a:extLst>
                    <a:ext uri="{9D8B030D-6E8A-4147-A177-3AD203B41FA5}">
                      <a16:colId xmlns:a16="http://schemas.microsoft.com/office/drawing/2014/main" val="20001"/>
                    </a:ext>
                  </a:extLst>
                </a:gridCol>
                <a:gridCol w="473708">
                  <a:extLst>
                    <a:ext uri="{9D8B030D-6E8A-4147-A177-3AD203B41FA5}">
                      <a16:colId xmlns:a16="http://schemas.microsoft.com/office/drawing/2014/main" val="20002"/>
                    </a:ext>
                  </a:extLst>
                </a:gridCol>
                <a:gridCol w="473708">
                  <a:extLst>
                    <a:ext uri="{9D8B030D-6E8A-4147-A177-3AD203B41FA5}">
                      <a16:colId xmlns:a16="http://schemas.microsoft.com/office/drawing/2014/main" val="20003"/>
                    </a:ext>
                  </a:extLst>
                </a:gridCol>
                <a:gridCol w="469935">
                  <a:extLst>
                    <a:ext uri="{9D8B030D-6E8A-4147-A177-3AD203B41FA5}">
                      <a16:colId xmlns:a16="http://schemas.microsoft.com/office/drawing/2014/main" val="20005"/>
                    </a:ext>
                  </a:extLst>
                </a:gridCol>
                <a:gridCol w="477480">
                  <a:extLst>
                    <a:ext uri="{9D8B030D-6E8A-4147-A177-3AD203B41FA5}">
                      <a16:colId xmlns:a16="http://schemas.microsoft.com/office/drawing/2014/main" val="214274585"/>
                    </a:ext>
                  </a:extLst>
                </a:gridCol>
                <a:gridCol w="473708">
                  <a:extLst>
                    <a:ext uri="{9D8B030D-6E8A-4147-A177-3AD203B41FA5}">
                      <a16:colId xmlns:a16="http://schemas.microsoft.com/office/drawing/2014/main" val="4266667960"/>
                    </a:ext>
                  </a:extLst>
                </a:gridCol>
                <a:gridCol w="473708">
                  <a:extLst>
                    <a:ext uri="{9D8B030D-6E8A-4147-A177-3AD203B41FA5}">
                      <a16:colId xmlns:a16="http://schemas.microsoft.com/office/drawing/2014/main" val="20007"/>
                    </a:ext>
                  </a:extLst>
                </a:gridCol>
                <a:gridCol w="473708">
                  <a:extLst>
                    <a:ext uri="{9D8B030D-6E8A-4147-A177-3AD203B41FA5}">
                      <a16:colId xmlns:a16="http://schemas.microsoft.com/office/drawing/2014/main" val="20010"/>
                    </a:ext>
                  </a:extLst>
                </a:gridCol>
                <a:gridCol w="473708">
                  <a:extLst>
                    <a:ext uri="{9D8B030D-6E8A-4147-A177-3AD203B41FA5}">
                      <a16:colId xmlns:a16="http://schemas.microsoft.com/office/drawing/2014/main" val="20011"/>
                    </a:ext>
                  </a:extLst>
                </a:gridCol>
                <a:gridCol w="473708">
                  <a:extLst>
                    <a:ext uri="{9D8B030D-6E8A-4147-A177-3AD203B41FA5}">
                      <a16:colId xmlns:a16="http://schemas.microsoft.com/office/drawing/2014/main" val="20013"/>
                    </a:ext>
                  </a:extLst>
                </a:gridCol>
                <a:gridCol w="473708">
                  <a:extLst>
                    <a:ext uri="{9D8B030D-6E8A-4147-A177-3AD203B41FA5}">
                      <a16:colId xmlns:a16="http://schemas.microsoft.com/office/drawing/2014/main" val="20015"/>
                    </a:ext>
                  </a:extLst>
                </a:gridCol>
                <a:gridCol w="473708">
                  <a:extLst>
                    <a:ext uri="{9D8B030D-6E8A-4147-A177-3AD203B41FA5}">
                      <a16:colId xmlns:a16="http://schemas.microsoft.com/office/drawing/2014/main" val="20017"/>
                    </a:ext>
                  </a:extLst>
                </a:gridCol>
                <a:gridCol w="473708">
                  <a:extLst>
                    <a:ext uri="{9D8B030D-6E8A-4147-A177-3AD203B41FA5}">
                      <a16:colId xmlns:a16="http://schemas.microsoft.com/office/drawing/2014/main" val="20019"/>
                    </a:ext>
                  </a:extLst>
                </a:gridCol>
                <a:gridCol w="473708">
                  <a:extLst>
                    <a:ext uri="{9D8B030D-6E8A-4147-A177-3AD203B41FA5}">
                      <a16:colId xmlns:a16="http://schemas.microsoft.com/office/drawing/2014/main" val="20021"/>
                    </a:ext>
                  </a:extLst>
                </a:gridCol>
                <a:gridCol w="473708">
                  <a:extLst>
                    <a:ext uri="{9D8B030D-6E8A-4147-A177-3AD203B41FA5}">
                      <a16:colId xmlns:a16="http://schemas.microsoft.com/office/drawing/2014/main" val="20023"/>
                    </a:ext>
                  </a:extLst>
                </a:gridCol>
                <a:gridCol w="473708">
                  <a:extLst>
                    <a:ext uri="{9D8B030D-6E8A-4147-A177-3AD203B41FA5}">
                      <a16:colId xmlns:a16="http://schemas.microsoft.com/office/drawing/2014/main" val="20025"/>
                    </a:ext>
                  </a:extLst>
                </a:gridCol>
                <a:gridCol w="473708">
                  <a:extLst>
                    <a:ext uri="{9D8B030D-6E8A-4147-A177-3AD203B41FA5}">
                      <a16:colId xmlns:a16="http://schemas.microsoft.com/office/drawing/2014/main" val="2031335164"/>
                    </a:ext>
                  </a:extLst>
                </a:gridCol>
                <a:gridCol w="473708">
                  <a:extLst>
                    <a:ext uri="{9D8B030D-6E8A-4147-A177-3AD203B41FA5}">
                      <a16:colId xmlns:a16="http://schemas.microsoft.com/office/drawing/2014/main" val="2899176854"/>
                    </a:ext>
                  </a:extLst>
                </a:gridCol>
                <a:gridCol w="473708">
                  <a:extLst>
                    <a:ext uri="{9D8B030D-6E8A-4147-A177-3AD203B41FA5}">
                      <a16:colId xmlns:a16="http://schemas.microsoft.com/office/drawing/2014/main" val="236659556"/>
                    </a:ext>
                  </a:extLst>
                </a:gridCol>
                <a:gridCol w="473708">
                  <a:extLst>
                    <a:ext uri="{9D8B030D-6E8A-4147-A177-3AD203B41FA5}">
                      <a16:colId xmlns:a16="http://schemas.microsoft.com/office/drawing/2014/main" val="2696675858"/>
                    </a:ext>
                  </a:extLst>
                </a:gridCol>
                <a:gridCol w="473708">
                  <a:extLst>
                    <a:ext uri="{9D8B030D-6E8A-4147-A177-3AD203B41FA5}">
                      <a16:colId xmlns:a16="http://schemas.microsoft.com/office/drawing/2014/main" val="723200363"/>
                    </a:ext>
                  </a:extLst>
                </a:gridCol>
                <a:gridCol w="473708">
                  <a:extLst>
                    <a:ext uri="{9D8B030D-6E8A-4147-A177-3AD203B41FA5}">
                      <a16:colId xmlns:a16="http://schemas.microsoft.com/office/drawing/2014/main" val="750726383"/>
                    </a:ext>
                  </a:extLst>
                </a:gridCol>
                <a:gridCol w="473708">
                  <a:extLst>
                    <a:ext uri="{9D8B030D-6E8A-4147-A177-3AD203B41FA5}">
                      <a16:colId xmlns:a16="http://schemas.microsoft.com/office/drawing/2014/main" val="2773086976"/>
                    </a:ext>
                  </a:extLst>
                </a:gridCol>
                <a:gridCol w="473708">
                  <a:extLst>
                    <a:ext uri="{9D8B030D-6E8A-4147-A177-3AD203B41FA5}">
                      <a16:colId xmlns:a16="http://schemas.microsoft.com/office/drawing/2014/main" val="2293154930"/>
                    </a:ext>
                  </a:extLst>
                </a:gridCol>
              </a:tblGrid>
              <a:tr h="1604037">
                <a:tc>
                  <a:txBody>
                    <a:bodyPr/>
                    <a:lstStyle/>
                    <a:p>
                      <a:pPr algn="ctr"/>
                      <a:r>
                        <a:rPr lang="en-US" sz="1100" b="1" dirty="0">
                          <a:latin typeface="Ayuthaya" pitchFamily="2" charset="-34"/>
                          <a:ea typeface="Ayuthaya" pitchFamily="2" charset="-34"/>
                          <a:cs typeface="Ayuthaya" pitchFamily="2" charset="-34"/>
                        </a:rPr>
                        <a:t>Action </a:t>
                      </a:r>
                    </a:p>
                  </a:txBody>
                  <a:tcPr marL="44790" marR="44790" marT="22580" marB="2258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800" b="1" u="none" strike="noStrike" cap="none" dirty="0">
                          <a:solidFill>
                            <a:schemeClr val="tx1"/>
                          </a:solidFill>
                          <a:latin typeface="Ayuthaya" pitchFamily="2" charset="-34"/>
                          <a:ea typeface="Ayuthaya" pitchFamily="2" charset="-34"/>
                          <a:cs typeface="Ayuthaya" pitchFamily="2" charset="-34"/>
                        </a:rPr>
                        <a:t>Design an e-commerce platform for online orders: hire a UX/UI designer to design a website that is attractive and easy to use.</a:t>
                      </a:r>
                      <a:endParaRPr sz="8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900" b="1" u="none" strike="noStrike" cap="none" dirty="0">
                          <a:solidFill>
                            <a:schemeClr val="tx1"/>
                          </a:solidFill>
                          <a:latin typeface="Ayuthaya" pitchFamily="2" charset="-34"/>
                          <a:ea typeface="Ayuthaya" pitchFamily="2" charset="-34"/>
                          <a:cs typeface="Ayuthaya" pitchFamily="2" charset="-34"/>
                        </a:rPr>
                        <a:t>Train delivery drivers.</a:t>
                      </a: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gridSpan="4">
                  <a:txBody>
                    <a:bodyPr/>
                    <a:lstStyle/>
                    <a:p>
                      <a:pPr marL="0" marR="0" lvl="0" indent="0" algn="ctr" rtl="0">
                        <a:lnSpc>
                          <a:spcPct val="100000"/>
                        </a:lnSpc>
                        <a:spcBef>
                          <a:spcPts val="0"/>
                        </a:spcBef>
                        <a:spcAft>
                          <a:spcPts val="0"/>
                        </a:spcAft>
                        <a:buClr>
                          <a:srgbClr val="008A27"/>
                        </a:buClr>
                        <a:buSzPts val="1000"/>
                        <a:buFont typeface="Calibri"/>
                        <a:buNone/>
                      </a:pPr>
                      <a:r>
                        <a:rPr lang="en-US" sz="900" b="1" u="none" strike="noStrike" cap="none" dirty="0">
                          <a:solidFill>
                            <a:schemeClr val="tx1"/>
                          </a:solidFill>
                          <a:latin typeface="Ayuthaya" pitchFamily="2" charset="-34"/>
                          <a:ea typeface="Ayuthaya" pitchFamily="2" charset="-34"/>
                          <a:cs typeface="Ayuthaya" pitchFamily="2" charset="-34"/>
                        </a:rPr>
                        <a:t>Determine delivery logistics: determine the number of delivery vehicles and amount of garage space to be purchased.</a:t>
                      </a: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2000" b="1" u="none" strike="noStrike" cap="none">
                        <a:solidFill>
                          <a:schemeClr val="tx1"/>
                        </a:solidFill>
                      </a:endParaRPr>
                    </a:p>
                  </a:txBody>
                  <a:tcPr marL="90700" marR="90700" marT="45725" marB="4572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CA"/>
                    </a:p>
                  </a:txBody>
                  <a:tcPr/>
                </a:tc>
                <a:tc gridSpan="4">
                  <a:txBody>
                    <a:bodyPr/>
                    <a:lstStyle/>
                    <a:p>
                      <a:pPr marL="0" marR="0" lvl="0" indent="0" algn="ctr" defTabSz="914400" rtl="0" eaLnBrk="1" fontAlgn="auto" latinLnBrk="0" hangingPunct="1">
                        <a:lnSpc>
                          <a:spcPct val="100000"/>
                        </a:lnSpc>
                        <a:spcBef>
                          <a:spcPts val="0"/>
                        </a:spcBef>
                        <a:spcAft>
                          <a:spcPts val="0"/>
                        </a:spcAft>
                        <a:buClr>
                          <a:srgbClr val="008A27"/>
                        </a:buClr>
                        <a:buSzPts val="1000"/>
                        <a:buFont typeface="Calibri"/>
                        <a:buNone/>
                        <a:tabLst/>
                        <a:defRPr/>
                      </a:pPr>
                      <a:endParaRPr lang="en-US" altLang="zh-CN" sz="900" b="1" u="none" strike="noStrike" cap="none" dirty="0">
                        <a:solidFill>
                          <a:schemeClr val="tx1"/>
                        </a:solidFill>
                        <a:latin typeface="Ayuthaya" pitchFamily="2" charset="-34"/>
                        <a:ea typeface="Ayuthaya" pitchFamily="2" charset="-34"/>
                        <a:cs typeface="Ayuthaya" pitchFamily="2" charset="-34"/>
                      </a:endParaRPr>
                    </a:p>
                    <a:p>
                      <a:pPr marL="0" marR="0" lvl="0" indent="0" algn="ctr" defTabSz="914400" rtl="0" eaLnBrk="1" fontAlgn="auto" latinLnBrk="0" hangingPunct="1">
                        <a:lnSpc>
                          <a:spcPct val="100000"/>
                        </a:lnSpc>
                        <a:spcBef>
                          <a:spcPts val="0"/>
                        </a:spcBef>
                        <a:spcAft>
                          <a:spcPts val="0"/>
                        </a:spcAft>
                        <a:buClr>
                          <a:srgbClr val="008A27"/>
                        </a:buClr>
                        <a:buSzPts val="1000"/>
                        <a:buFont typeface="Calibri"/>
                        <a:buNone/>
                        <a:tabLst/>
                        <a:defRPr/>
                      </a:pPr>
                      <a:r>
                        <a:rPr lang="en-US" altLang="zh-CN" sz="900" b="1" u="none" strike="noStrike" cap="none" dirty="0">
                          <a:solidFill>
                            <a:schemeClr val="tx1"/>
                          </a:solidFill>
                          <a:latin typeface="Ayuthaya" pitchFamily="2" charset="-34"/>
                          <a:ea typeface="Ayuthaya" pitchFamily="2" charset="-34"/>
                          <a:cs typeface="Ayuthaya" pitchFamily="2" charset="-34"/>
                        </a:rPr>
                        <a:t>Build an e-commerce platform for online orders: hire a full stack software engineer to build the website based on the design from the previous phase.</a:t>
                      </a:r>
                    </a:p>
                    <a:p>
                      <a:pPr marL="0" marR="0" lvl="0" indent="0" algn="ctr" rtl="0">
                        <a:lnSpc>
                          <a:spcPct val="100000"/>
                        </a:lnSpc>
                        <a:spcBef>
                          <a:spcPts val="0"/>
                        </a:spcBef>
                        <a:spcAft>
                          <a:spcPts val="0"/>
                        </a:spcAft>
                        <a:buClr>
                          <a:srgbClr val="008A27"/>
                        </a:buClr>
                        <a:buSzPts val="1000"/>
                        <a:buFont typeface="Calibri"/>
                        <a:buNone/>
                      </a:pP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2000" b="1" u="none" strike="noStrike" cap="none">
                        <a:solidFill>
                          <a:schemeClr val="tx1"/>
                        </a:solidFill>
                      </a:endParaRPr>
                    </a:p>
                  </a:txBody>
                  <a:tcPr marL="90700" marR="90700" marT="45725" marB="4572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
                          <a:srgbClr val="008A27"/>
                        </a:buClr>
                        <a:buSzPts val="1000"/>
                        <a:buFont typeface="Calibri"/>
                        <a:buNone/>
                        <a:tabLst/>
                        <a:defRPr/>
                      </a:pPr>
                      <a:r>
                        <a:rPr lang="en-US" altLang="zh-CN" sz="900" b="1" u="none" strike="noStrike" cap="none" dirty="0">
                          <a:solidFill>
                            <a:schemeClr val="tx1"/>
                          </a:solidFill>
                          <a:latin typeface="Ayuthaya" pitchFamily="2" charset="-34"/>
                          <a:ea typeface="Ayuthaya" pitchFamily="2" charset="-34"/>
                          <a:cs typeface="Ayuthaya" pitchFamily="2" charset="-34"/>
                        </a:rPr>
                        <a:t>Purchase delivery vehicles &amp; garage space. </a:t>
                      </a: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gridSpan="6">
                  <a:txBody>
                    <a:bodyPr/>
                    <a:lstStyle/>
                    <a:p>
                      <a:pPr marL="0" marR="0" lvl="0" indent="0" algn="ctr" rtl="0">
                        <a:lnSpc>
                          <a:spcPct val="100000"/>
                        </a:lnSpc>
                        <a:spcBef>
                          <a:spcPts val="0"/>
                        </a:spcBef>
                        <a:spcAft>
                          <a:spcPts val="0"/>
                        </a:spcAft>
                        <a:buClr>
                          <a:srgbClr val="008A27"/>
                        </a:buClr>
                        <a:buSzPts val="1000"/>
                        <a:buFont typeface="Calibri"/>
                        <a:buNone/>
                      </a:pPr>
                      <a:r>
                        <a:rPr lang="en-US" sz="900" b="1" u="none" strike="noStrike" cap="none" dirty="0">
                          <a:solidFill>
                            <a:schemeClr val="tx1"/>
                          </a:solidFill>
                          <a:latin typeface="Ayuthaya" pitchFamily="2" charset="-34"/>
                          <a:ea typeface="Ayuthaya" pitchFamily="2" charset="-34"/>
                          <a:cs typeface="Ayuthaya" pitchFamily="2" charset="-34"/>
                        </a:rPr>
                        <a:t>Run a social media campaign and distribute flyers. The social media campaign should be run through the existing company pages on Facebook, Twitter, and Instagram. Flyers can be distributed across Alberta.</a:t>
                      </a: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100" b="1" u="none" strike="noStrike" cap="none" dirty="0">
                        <a:solidFill>
                          <a:schemeClr val="tx1"/>
                        </a:solidFill>
                        <a:cs typeface="Ayuthaya"/>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hMerge="1">
                  <a:txBody>
                    <a:bodyPr/>
                    <a:lstStyle/>
                    <a:p>
                      <a:pPr marL="0" marR="0" lvl="0" indent="0" algn="ctr" defTabSz="914400" rtl="0" eaLnBrk="1" fontAlgn="auto" latinLnBrk="0" hangingPunct="1">
                        <a:lnSpc>
                          <a:spcPct val="100000"/>
                        </a:lnSpc>
                        <a:spcBef>
                          <a:spcPts val="0"/>
                        </a:spcBef>
                        <a:spcAft>
                          <a:spcPts val="0"/>
                        </a:spcAft>
                        <a:buClr>
                          <a:srgbClr val="008A27"/>
                        </a:buClr>
                        <a:buSzPts val="1000"/>
                        <a:buFont typeface="Calibri"/>
                        <a:buNone/>
                        <a:tabLst/>
                        <a:defRPr/>
                      </a:pPr>
                      <a:endParaRPr sz="2000" b="1" u="none" strike="noStrike" cap="none">
                        <a:solidFill>
                          <a:schemeClr val="tx1"/>
                        </a:solidFill>
                      </a:endParaRPr>
                    </a:p>
                  </a:txBody>
                  <a:tcPr marL="90700" marR="90700" marT="45725" marB="4572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CA"/>
                    </a:p>
                  </a:txBody>
                  <a:tcPr/>
                </a:tc>
                <a:tc gridSpan="4">
                  <a:txBody>
                    <a:bodyPr/>
                    <a:lstStyle/>
                    <a:p>
                      <a:pPr marL="0" marR="0" lvl="0" indent="0" algn="ctr" rtl="0">
                        <a:lnSpc>
                          <a:spcPct val="100000"/>
                        </a:lnSpc>
                        <a:spcBef>
                          <a:spcPts val="0"/>
                        </a:spcBef>
                        <a:spcAft>
                          <a:spcPts val="0"/>
                        </a:spcAft>
                        <a:buClr>
                          <a:srgbClr val="008A27"/>
                        </a:buClr>
                        <a:buSzPts val="1000"/>
                        <a:buFont typeface="Calibri"/>
                        <a:buNone/>
                      </a:pPr>
                      <a:r>
                        <a:rPr lang="en-CA" sz="900" b="1" u="none" strike="noStrike" cap="none" dirty="0">
                          <a:solidFill>
                            <a:schemeClr val="tx1"/>
                          </a:solidFill>
                          <a:latin typeface="Ayuthaya" pitchFamily="2" charset="-34"/>
                          <a:ea typeface="Ayuthaya" pitchFamily="2" charset="-34"/>
                          <a:cs typeface="Ayuthaya" pitchFamily="2" charset="-34"/>
                        </a:rPr>
                        <a:t>Review initial launch: analyze the number of visits and units sold through the site.</a:t>
                      </a:r>
                      <a:endParaRPr sz="9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CA"/>
                    </a:p>
                  </a:txBody>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2000" b="1" u="none" strike="noStrike" cap="none">
                        <a:solidFill>
                          <a:schemeClr val="tx1"/>
                        </a:solidFill>
                      </a:endParaRPr>
                    </a:p>
                  </a:txBody>
                  <a:tcPr marL="90700" marR="90700" marT="45725" marB="45725"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CA"/>
                    </a:p>
                  </a:txBody>
                  <a:tcPr/>
                </a:tc>
                <a:extLst>
                  <a:ext uri="{0D108BD9-81ED-4DB2-BD59-A6C34878D82A}">
                    <a16:rowId xmlns:a16="http://schemas.microsoft.com/office/drawing/2014/main" val="2320998499"/>
                  </a:ext>
                </a:extLst>
              </a:tr>
              <a:tr h="982949">
                <a:tc>
                  <a:txBody>
                    <a:bodyPr/>
                    <a:lstStyle/>
                    <a:p>
                      <a:pPr algn="ctr"/>
                      <a:r>
                        <a:rPr lang="en-US" sz="1100" b="1" dirty="0">
                          <a:latin typeface="Ayuthaya" pitchFamily="2" charset="-34"/>
                          <a:ea typeface="Ayuthaya" pitchFamily="2" charset="-34"/>
                          <a:cs typeface="Ayuthaya" pitchFamily="2" charset="-34"/>
                        </a:rPr>
                        <a:t>Cost per phase</a:t>
                      </a:r>
                    </a:p>
                  </a:txBody>
                  <a:tcPr marL="44790" marR="44790" marT="22580" marB="2258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$2500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$500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gridSpan="4">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$800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$8400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$65000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gridSpan="6">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$600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600" b="1" u="none" strike="noStrike" cap="none" dirty="0">
                        <a:solidFill>
                          <a:schemeClr val="tx1"/>
                        </a:solidFill>
                        <a:cs typeface="Ayuthaya"/>
                      </a:endParaRPr>
                    </a:p>
                  </a:txBody>
                  <a:tcPr marL="44790" marR="44790" marT="22580" marB="22580" anchor="ctr">
                    <a:lnL w="12700" cap="flat" cmpd="sng" algn="ctr">
                      <a:solidFill>
                        <a:srgbClr val="BFBFBF"/>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$500</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0673957"/>
                  </a:ext>
                </a:extLst>
              </a:tr>
              <a:tr h="330926">
                <a:tc rowSpan="2">
                  <a:txBody>
                    <a:bodyPr/>
                    <a:lstStyle/>
                    <a:p>
                      <a:pPr algn="ctr"/>
                      <a:r>
                        <a:rPr lang="en-US" sz="1100" b="1" dirty="0">
                          <a:latin typeface="Ayuthaya" pitchFamily="2" charset="-34"/>
                          <a:ea typeface="Ayuthaya" pitchFamily="2" charset="-34"/>
                          <a:cs typeface="Ayuthaya" pitchFamily="2" charset="-34"/>
                        </a:rPr>
                        <a:t>Project Plan</a:t>
                      </a:r>
                    </a:p>
                  </a:txBody>
                  <a:tcPr marL="44790" marR="44790" marT="22580" marB="22580" vert="vert27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Jun</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Jul</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Aug</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400" u="none" strike="noStrike" cap="none"/>
                    </a:p>
                  </a:txBody>
                  <a:tcPr marL="90700" marR="90700" marT="45725" marB="45725" anchor="ctr">
                    <a:lnL w="12700" cap="flat" cmpd="sng" algn="ctr">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8A27"/>
                        </a:buClr>
                        <a:buSzPts val="1000"/>
                        <a:buFont typeface="Calibri"/>
                        <a:buNone/>
                        <a:tabLst/>
                        <a:defRPr/>
                      </a:pPr>
                      <a:r>
                        <a:rPr lang="en-US" sz="1100" b="1" u="none" strike="noStrike" cap="none" dirty="0">
                          <a:solidFill>
                            <a:schemeClr val="tx1"/>
                          </a:solidFill>
                          <a:latin typeface="Ayuthaya" pitchFamily="2" charset="-34"/>
                          <a:ea typeface="Ayuthaya" pitchFamily="2" charset="-34"/>
                          <a:cs typeface="Ayuthaya" pitchFamily="2" charset="-34"/>
                        </a:rPr>
                        <a:t>Sep</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400" u="none" strike="noStrike" cap="none"/>
                    </a:p>
                  </a:txBody>
                  <a:tcPr marL="90700" marR="90700" marT="45725" marB="45725" anchor="ct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Oct</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400" u="none" strike="noStrike" cap="none"/>
                    </a:p>
                  </a:txBody>
                  <a:tcPr marL="90700" marR="90700" marT="45725" marB="45725" anchor="ct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Nov</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400" u="none" strike="noStrike" cap="none"/>
                    </a:p>
                  </a:txBody>
                  <a:tcPr marL="90700" marR="90700" marT="45725" marB="45725" anchor="ct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Dec</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Jan</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Feb</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pPr marL="0" marR="0" lvl="0" indent="0" algn="ctr" rtl="0">
                        <a:lnSpc>
                          <a:spcPct val="100000"/>
                        </a:lnSpc>
                        <a:spcBef>
                          <a:spcPts val="0"/>
                        </a:spcBef>
                        <a:spcAft>
                          <a:spcPts val="0"/>
                        </a:spcAft>
                        <a:buClr>
                          <a:srgbClr val="008A27"/>
                        </a:buClr>
                        <a:buSzPts val="1000"/>
                        <a:buFont typeface="Calibri"/>
                        <a:buNone/>
                      </a:pPr>
                      <a:endParaRPr sz="1400" u="none" strike="noStrike" cap="none"/>
                    </a:p>
                  </a:txBody>
                  <a:tcPr marL="90700" marR="90700" marT="45725" marB="45725" anchor="ctr">
                    <a:lnL w="12700" cap="flat" cmpd="sng" algn="ctr">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CA" sz="1100" b="1" u="none" strike="noStrike" cap="none" dirty="0">
                          <a:solidFill>
                            <a:schemeClr val="tx1"/>
                          </a:solidFill>
                          <a:latin typeface="Ayuthaya" pitchFamily="2" charset="-34"/>
                          <a:ea typeface="Ayuthaya" pitchFamily="2" charset="-34"/>
                          <a:cs typeface="Ayuthaya" pitchFamily="2" charset="-34"/>
                        </a:rPr>
                        <a:t>Mar</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lnL w="12700" cap="flat" cmpd="sng" algn="ctr">
                      <a:solidFill>
                        <a:srgbClr val="BFBFBF"/>
                      </a:solidFill>
                      <a:prstDash val="solid"/>
                      <a:round/>
                      <a:headEnd type="none" w="sm" len="sm"/>
                      <a:tailEnd type="none" w="sm" len="sm"/>
                    </a:lnL>
                    <a:lnR w="12700" cap="flat" cmpd="sng" algn="ctr">
                      <a:solidFill>
                        <a:srgbClr val="BFBFB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Apr</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lnL w="12700" cap="flat" cmpd="sng" algn="ctr">
                      <a:solidFill>
                        <a:srgbClr val="BFBFBF"/>
                      </a:solidFill>
                      <a:prstDash val="solid"/>
                      <a:round/>
                      <a:headEnd type="none" w="sm" len="sm"/>
                      <a:tailEnd type="none" w="sm" len="sm"/>
                    </a:lnL>
                    <a:lnR w="12700" cap="flat" cmpd="sng" algn="ctr">
                      <a:solidFill>
                        <a:srgbClr val="BFBFB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gridSpan="2">
                  <a:txBody>
                    <a:bodyPr/>
                    <a:lstStyle/>
                    <a:p>
                      <a:pPr marL="0" marR="0" lvl="0" indent="0" algn="ctr" rtl="0">
                        <a:lnSpc>
                          <a:spcPct val="100000"/>
                        </a:lnSpc>
                        <a:spcBef>
                          <a:spcPts val="0"/>
                        </a:spcBef>
                        <a:spcAft>
                          <a:spcPts val="0"/>
                        </a:spcAft>
                        <a:buClr>
                          <a:srgbClr val="008A27"/>
                        </a:buClr>
                        <a:buSzPts val="1000"/>
                        <a:buFont typeface="Calibri"/>
                        <a:buNone/>
                      </a:pPr>
                      <a:r>
                        <a:rPr lang="en-US" sz="1100" b="1" u="none" strike="noStrike" cap="none" dirty="0">
                          <a:solidFill>
                            <a:schemeClr val="tx1"/>
                          </a:solidFill>
                          <a:latin typeface="Ayuthaya" pitchFamily="2" charset="-34"/>
                          <a:ea typeface="Ayuthaya" pitchFamily="2" charset="-34"/>
                          <a:cs typeface="Ayuthaya" pitchFamily="2" charset="-34"/>
                        </a:rPr>
                        <a:t>May</a:t>
                      </a:r>
                      <a:endParaRPr sz="1100" b="1"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hMerge="1">
                  <a:txBody>
                    <a:bodyPr/>
                    <a:lstStyle/>
                    <a:p>
                      <a:endParaRPr lang="en-US"/>
                    </a:p>
                  </a:txBody>
                  <a:tcPr>
                    <a:lnL w="12700" cap="flat" cmpd="sng" algn="ctr">
                      <a:solidFill>
                        <a:srgbClr val="BFBFBF"/>
                      </a:solidFill>
                      <a:prstDash val="solid"/>
                      <a:round/>
                      <a:headEnd type="none" w="sm" len="sm"/>
                      <a:tailEnd type="none" w="sm" len="sm"/>
                    </a:lnL>
                    <a:lnR w="12700" cap="flat" cmpd="sng" algn="ctr">
                      <a:solidFill>
                        <a:srgbClr val="BFBFBF"/>
                      </a:solidFill>
                      <a:prstDash val="solid"/>
                      <a:round/>
                      <a:headEnd type="none" w="sm" len="sm"/>
                      <a:tailEnd type="none" w="sm" len="sm"/>
                    </a:lnR>
                    <a:lnT w="12700" cap="flat" cmpd="sng" algn="ctr">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837585">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100" u="none" strike="noStrike" cap="none" dirty="0">
                        <a:solidFill>
                          <a:schemeClr val="tx1"/>
                        </a:solidFill>
                        <a:latin typeface="Ayuthaya" pitchFamily="2" charset="-34"/>
                        <a:ea typeface="Ayuthaya" pitchFamily="2" charset="-34"/>
                        <a:cs typeface="Ayuthaya" pitchFamily="2" charset="-34"/>
                      </a:endParaRPr>
                    </a:p>
                  </a:txBody>
                  <a:tcPr marL="44790" marR="44790" marT="22580" marB="2258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bl>
          </a:graphicData>
        </a:graphic>
      </p:graphicFrame>
      <p:sp>
        <p:nvSpPr>
          <p:cNvPr id="37" name="Arrow: Pentagon 36">
            <a:extLst>
              <a:ext uri="{FF2B5EF4-FFF2-40B4-BE49-F238E27FC236}">
                <a16:creationId xmlns:a16="http://schemas.microsoft.com/office/drawing/2014/main" id="{96995569-75BF-EDA1-999C-ED835027A543}"/>
              </a:ext>
            </a:extLst>
          </p:cNvPr>
          <p:cNvSpPr/>
          <p:nvPr/>
        </p:nvSpPr>
        <p:spPr>
          <a:xfrm>
            <a:off x="715441" y="4357397"/>
            <a:ext cx="3794404" cy="349591"/>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yuthaya" pitchFamily="2" charset="-34"/>
                <a:ea typeface="Ayuthaya" pitchFamily="2" charset="-34"/>
                <a:cs typeface="Ayuthaya" pitchFamily="2" charset="-34"/>
              </a:rPr>
              <a:t>Preparation</a:t>
            </a:r>
          </a:p>
        </p:txBody>
      </p:sp>
      <p:sp>
        <p:nvSpPr>
          <p:cNvPr id="38" name="Arrow: Pentagon 37">
            <a:extLst>
              <a:ext uri="{FF2B5EF4-FFF2-40B4-BE49-F238E27FC236}">
                <a16:creationId xmlns:a16="http://schemas.microsoft.com/office/drawing/2014/main" id="{B5CE4874-31FE-5F8F-D41E-F8B8323CA59C}"/>
              </a:ext>
            </a:extLst>
          </p:cNvPr>
          <p:cNvSpPr/>
          <p:nvPr/>
        </p:nvSpPr>
        <p:spPr>
          <a:xfrm>
            <a:off x="4509845" y="4743137"/>
            <a:ext cx="2828518" cy="349591"/>
          </a:xfrm>
          <a:prstGeom prst="homePlate">
            <a:avLst/>
          </a:prstGeom>
          <a:solidFill>
            <a:srgbClr val="7CC64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1"/>
                </a:solidFill>
                <a:latin typeface="Ayuthaya" pitchFamily="2" charset="-34"/>
                <a:ea typeface="Ayuthaya" pitchFamily="2" charset="-34"/>
                <a:cs typeface="Ayuthaya" pitchFamily="2" charset="-34"/>
                <a:sym typeface="Calibri"/>
              </a:rPr>
              <a:t>Execution</a:t>
            </a:r>
            <a:endParaRPr lang="en-US" sz="1580" dirty="0">
              <a:latin typeface="Ayuthaya" pitchFamily="2" charset="-34"/>
              <a:ea typeface="Ayuthaya" pitchFamily="2" charset="-34"/>
              <a:cs typeface="Ayuthaya" pitchFamily="2" charset="-34"/>
            </a:endParaRPr>
          </a:p>
        </p:txBody>
      </p:sp>
      <p:sp>
        <p:nvSpPr>
          <p:cNvPr id="39" name="Arrow: Pentagon 38">
            <a:extLst>
              <a:ext uri="{FF2B5EF4-FFF2-40B4-BE49-F238E27FC236}">
                <a16:creationId xmlns:a16="http://schemas.microsoft.com/office/drawing/2014/main" id="{277B82D7-B943-792B-52A2-B06119F9537A}"/>
              </a:ext>
            </a:extLst>
          </p:cNvPr>
          <p:cNvSpPr/>
          <p:nvPr/>
        </p:nvSpPr>
        <p:spPr>
          <a:xfrm>
            <a:off x="7353300" y="5253043"/>
            <a:ext cx="4731243" cy="342920"/>
          </a:xfrm>
          <a:prstGeom prst="homePlate">
            <a:avLst/>
          </a:prstGeom>
          <a:solidFill>
            <a:srgbClr val="558D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1"/>
                </a:solidFill>
                <a:latin typeface="Ayuthaya" pitchFamily="2" charset="-34"/>
                <a:ea typeface="Ayuthaya" pitchFamily="2" charset="-34"/>
                <a:cs typeface="Ayuthaya" pitchFamily="2" charset="-34"/>
                <a:sym typeface="Calibri"/>
              </a:rPr>
              <a:t>Launch</a:t>
            </a:r>
            <a:endParaRPr lang="en-US" sz="1600" dirty="0">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46674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4937</TotalTime>
  <Words>2116</Words>
  <Application>Microsoft Macintosh PowerPoint</Application>
  <PresentationFormat>Widescreen</PresentationFormat>
  <Paragraphs>298</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Ayuthaya</vt:lpstr>
      <vt:lpstr>Calibri</vt:lpstr>
      <vt:lpstr>Calibri Light</vt:lpstr>
      <vt:lpstr>Söhne</vt:lpstr>
      <vt:lpstr>Office Theme</vt:lpstr>
      <vt:lpstr>PowerPoint Presentation</vt:lpstr>
      <vt:lpstr>CHALLENGING BUSINESS ENVIRONMENT</vt:lpstr>
      <vt:lpstr>PowerPoint Presentation</vt:lpstr>
      <vt:lpstr>CHALLENGING TIME</vt:lpstr>
      <vt:lpstr>PROBLEM IDENTIFICATION</vt:lpstr>
      <vt:lpstr>ALTERNATIVE SOLUTIONS</vt:lpstr>
      <vt:lpstr>RECOMMENDATION</vt:lpstr>
      <vt:lpstr>VALUE CREATION</vt:lpstr>
      <vt:lpstr>IMPLEMENTATION</vt:lpstr>
      <vt:lpstr>RISK AND MITIGATION</vt:lpstr>
      <vt:lpstr>PowerPoint Presentation</vt:lpstr>
      <vt:lpstr>PORTER’S 5 FORCES</vt:lpstr>
      <vt:lpstr>SWOT ANALYSIS</vt:lpstr>
      <vt:lpstr>ANSOFF MATRIX</vt:lpstr>
      <vt:lpstr>PowerPoint Presentation</vt:lpstr>
      <vt:lpstr>Internal Environment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Coutu</dc:creator>
  <cp:lastModifiedBy>Jonathan Coutu</cp:lastModifiedBy>
  <cp:revision>22</cp:revision>
  <dcterms:created xsi:type="dcterms:W3CDTF">2023-06-23T20:42:33Z</dcterms:created>
  <dcterms:modified xsi:type="dcterms:W3CDTF">2023-06-28T19:59:43Z</dcterms:modified>
</cp:coreProperties>
</file>